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6D"/>
    <a:srgbClr val="BDBDBD"/>
    <a:srgbClr val="6699CC"/>
    <a:srgbClr val="FFC000"/>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8E74-E533-4278-8D94-34EA55816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3DD282-5155-4118-AC1E-100865517B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3389C-66F7-46C2-A56A-1B40D1BB9850}"/>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E2CA166B-A7FB-4C2E-B7A8-2398D76C4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09BEA-19E9-4BB1-9F40-DDF2B2CB9BB4}"/>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45906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8601-0B54-4700-85E1-777532459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CCC58A-3053-4756-B787-6AA9A468C3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0DC6F-9795-4A2F-8520-AC8758967F80}"/>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58F7B72B-EFB3-4742-8EC5-F816CD43C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A72FF-13F6-492A-8A14-6C68C4EEBDCB}"/>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268417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FD189F-2867-4D4F-9969-9C20853408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11E04C-D16B-4F73-9887-BB8E1F6924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1F54CB-CE3C-431F-8BB9-3839C9BD192E}"/>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C5BACD5A-74E3-4272-9CB1-D6B96C832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5E47A-5C4C-4A91-A51C-0D4D9BD1FF93}"/>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8532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A182A-E9A4-414E-9D2D-8CF65AC21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A85E1-33B7-4155-A992-9F996923B1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21B99-7A47-4682-A375-CA9EAA2F7275}"/>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E4EC3013-B27A-4E59-8BC5-B4B7955E1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AFED3-B6F2-49FD-9D02-3034A89CA853}"/>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80032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B8BC-9EC6-4CA6-B091-2966DD3A3B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8EC48C-70DC-4130-8152-CB74C95D2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1EC431-95D9-4F8B-BB9C-58878E7E7F2E}"/>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DBA815D8-CE3D-48A0-AB2A-3904A04E4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B5E90-C4C8-4076-8596-4FE5CB0BA4D3}"/>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45298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358F-C3B8-49B6-81CC-EE59182FC5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801AA-5A73-4974-814B-F47AEEA765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BDCDAE-ECE7-4C6B-ADFD-A246894120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DE0CDC-32BA-426B-9C1C-E282B7818BB1}"/>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6" name="Footer Placeholder 5">
            <a:extLst>
              <a:ext uri="{FF2B5EF4-FFF2-40B4-BE49-F238E27FC236}">
                <a16:creationId xmlns:a16="http://schemas.microsoft.com/office/drawing/2014/main" id="{B770A198-5E06-4FD6-AA8F-06B29512B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9B1F3-9A5D-45E6-8366-FCD4EE6E3AF6}"/>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92703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52C7-0A86-4FF6-AD99-30BC2A6272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37752-0E0F-492D-89E5-1992EA85C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F0A3A99-828A-4DDE-BFC9-DB61FB17011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15FF9E-EF36-4A47-83F3-90179CCE58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EA22ED-E32E-4082-A5B1-E8217BDE2A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028DEA-F711-49ED-9D8C-AD79560803E3}"/>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8" name="Footer Placeholder 7">
            <a:extLst>
              <a:ext uri="{FF2B5EF4-FFF2-40B4-BE49-F238E27FC236}">
                <a16:creationId xmlns:a16="http://schemas.microsoft.com/office/drawing/2014/main" id="{CC78DA95-5E64-4647-8331-77659B9ADE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8C7A8D-E97B-407F-A721-14C9A8B347DA}"/>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429168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CCA3-4A48-429F-841B-8DD86C8E2E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CB5A6-DE1C-4D44-944C-9676C678D796}"/>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4" name="Footer Placeholder 3">
            <a:extLst>
              <a:ext uri="{FF2B5EF4-FFF2-40B4-BE49-F238E27FC236}">
                <a16:creationId xmlns:a16="http://schemas.microsoft.com/office/drawing/2014/main" id="{98BF622A-23F3-48F5-BF9D-C31C026F60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E0C2FC-F31A-4571-A2D5-991A9B351B20}"/>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27199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AC308-804E-4CDC-B537-EA5F86BD475A}"/>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3" name="Footer Placeholder 2">
            <a:extLst>
              <a:ext uri="{FF2B5EF4-FFF2-40B4-BE49-F238E27FC236}">
                <a16:creationId xmlns:a16="http://schemas.microsoft.com/office/drawing/2014/main" id="{5A1D7DD1-730F-465E-B2B6-AB51AB9983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846A9E-19B9-4C9A-84CA-D797E87A8A05}"/>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63992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86AE-CD53-4612-967E-1BEB4EF12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C43029-38E7-45F9-8BAF-6AD006F9C9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093062-5409-47DE-AFBE-4D27A0AB2D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A85559-78A5-44D5-8321-E948D5E5E2D9}"/>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6" name="Footer Placeholder 5">
            <a:extLst>
              <a:ext uri="{FF2B5EF4-FFF2-40B4-BE49-F238E27FC236}">
                <a16:creationId xmlns:a16="http://schemas.microsoft.com/office/drawing/2014/main" id="{EECA60B5-5436-4C01-96A8-6B2073991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42083-DAF6-4C9E-A769-4CF2D7F2A4B1}"/>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20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78C5-F91F-43C4-9BB2-C54D16178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76679B-DF7B-4EA4-99E7-C6D3B8998E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50336D-E055-4FA1-A356-9E6466723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69EBA6-D8D9-4FE2-A8FC-862EC64F787F}"/>
              </a:ext>
            </a:extLst>
          </p:cNvPr>
          <p:cNvSpPr>
            <a:spLocks noGrp="1"/>
          </p:cNvSpPr>
          <p:nvPr>
            <p:ph type="dt" sz="half" idx="10"/>
          </p:nvPr>
        </p:nvSpPr>
        <p:spPr/>
        <p:txBody>
          <a:bodyPr/>
          <a:lstStyle/>
          <a:p>
            <a:fld id="{8813345F-A707-4805-B131-E6EDB924227D}" type="datetimeFigureOut">
              <a:rPr lang="en-US" smtClean="0"/>
              <a:t>1/15/2024</a:t>
            </a:fld>
            <a:endParaRPr lang="en-US"/>
          </a:p>
        </p:txBody>
      </p:sp>
      <p:sp>
        <p:nvSpPr>
          <p:cNvPr id="6" name="Footer Placeholder 5">
            <a:extLst>
              <a:ext uri="{FF2B5EF4-FFF2-40B4-BE49-F238E27FC236}">
                <a16:creationId xmlns:a16="http://schemas.microsoft.com/office/drawing/2014/main" id="{22C9C3BF-F4C3-4D47-958C-BAF9B761C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A146E-0CC6-4AE8-AA88-4DB24C82ABFA}"/>
              </a:ext>
            </a:extLst>
          </p:cNvPr>
          <p:cNvSpPr>
            <a:spLocks noGrp="1"/>
          </p:cNvSpPr>
          <p:nvPr>
            <p:ph type="sldNum" sz="quarter" idx="12"/>
          </p:nvPr>
        </p:nvSpPr>
        <p:spPr/>
        <p:txBody>
          <a:bodyPr/>
          <a:lstStyle/>
          <a:p>
            <a:fld id="{1F20EEB1-43BF-4CDD-99BA-5FFA2DD8AE1F}" type="slidenum">
              <a:rPr lang="en-US" smtClean="0"/>
              <a:t>‹#›</a:t>
            </a:fld>
            <a:endParaRPr lang="en-US"/>
          </a:p>
        </p:txBody>
      </p:sp>
    </p:spTree>
    <p:extLst>
      <p:ext uri="{BB962C8B-B14F-4D97-AF65-F5344CB8AC3E}">
        <p14:creationId xmlns:p14="http://schemas.microsoft.com/office/powerpoint/2010/main" val="373284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24BC4-4451-4C7D-9193-0335D3F20F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DDFD70-37DE-4598-91D5-DA18E1923F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F3CDD1-819B-4B63-87FB-8E6E0268E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3345F-A707-4805-B131-E6EDB924227D}" type="datetimeFigureOut">
              <a:rPr lang="en-US" smtClean="0"/>
              <a:t>1/15/2024</a:t>
            </a:fld>
            <a:endParaRPr lang="en-US"/>
          </a:p>
        </p:txBody>
      </p:sp>
      <p:sp>
        <p:nvSpPr>
          <p:cNvPr id="5" name="Footer Placeholder 4">
            <a:extLst>
              <a:ext uri="{FF2B5EF4-FFF2-40B4-BE49-F238E27FC236}">
                <a16:creationId xmlns:a16="http://schemas.microsoft.com/office/drawing/2014/main" id="{EDB71054-E10E-4B91-B924-042360EC57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8A9281-94A8-40DD-9F7A-284EF2E24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0EEB1-43BF-4CDD-99BA-5FFA2DD8AE1F}" type="slidenum">
              <a:rPr lang="en-US" smtClean="0"/>
              <a:t>‹#›</a:t>
            </a:fld>
            <a:endParaRPr lang="en-US"/>
          </a:p>
        </p:txBody>
      </p:sp>
    </p:spTree>
    <p:extLst>
      <p:ext uri="{BB962C8B-B14F-4D97-AF65-F5344CB8AC3E}">
        <p14:creationId xmlns:p14="http://schemas.microsoft.com/office/powerpoint/2010/main" val="2565014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hyperlink" Target="https://www.aspca.org/" TargetMode="External"/><Relationship Id="rId1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slide" Target="slide3.xml"/><Relationship Id="rId12" Type="http://schemas.openxmlformats.org/officeDocument/2006/relationships/hyperlink" Target="https://theshelterpetproject.org/" TargetMode="External"/><Relationship Id="rId17" Type="http://schemas.openxmlformats.org/officeDocument/2006/relationships/image" Target="../media/image6.jpg"/><Relationship Id="rId2" Type="http://schemas.openxmlformats.org/officeDocument/2006/relationships/image" Target="../media/image1.png"/><Relationship Id="rId16" Type="http://schemas.openxmlformats.org/officeDocument/2006/relationships/hyperlink" Target="https://ftlob.rescuegroups.org/" TargetMode="External"/><Relationship Id="rId1" Type="http://schemas.openxmlformats.org/officeDocument/2006/relationships/slideLayout" Target="../slideLayouts/slideLayout6.xml"/><Relationship Id="rId6" Type="http://schemas.openxmlformats.org/officeDocument/2006/relationships/slide" Target="slide2.xml"/><Relationship Id="rId11" Type="http://schemas.openxmlformats.org/officeDocument/2006/relationships/image" Target="../media/image5.jpeg"/><Relationship Id="rId5" Type="http://schemas.openxmlformats.org/officeDocument/2006/relationships/slide" Target="slide1.xml"/><Relationship Id="rId15" Type="http://schemas.openxmlformats.org/officeDocument/2006/relationships/hyperlink" Target="https://savethesnakes.org/snakerescuecall/" TargetMode="External"/><Relationship Id="rId10" Type="http://schemas.openxmlformats.org/officeDocument/2006/relationships/image" Target="../media/image4.jpg"/><Relationship Id="rId19" Type="http://schemas.openxmlformats.org/officeDocument/2006/relationships/image" Target="../media/image8.jpg"/><Relationship Id="rId4" Type="http://schemas.openxmlformats.org/officeDocument/2006/relationships/slide" Target="slide5.xml"/><Relationship Id="rId9" Type="http://schemas.openxmlformats.org/officeDocument/2006/relationships/image" Target="../media/image3.jpg"/><Relationship Id="rId14" Type="http://schemas.openxmlformats.org/officeDocument/2006/relationships/hyperlink" Target="https://www.sterlingshelter.org/humane-society/koi-fish-rescue/"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png"/><Relationship Id="rId7" Type="http://schemas.openxmlformats.org/officeDocument/2006/relationships/hyperlink" Target="https://www.aspca.org/pet-care/cat-care/cat-nutrition-tips" TargetMode="External"/><Relationship Id="rId12"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slide" Target="slide4.xml"/><Relationship Id="rId5" Type="http://schemas.openxmlformats.org/officeDocument/2006/relationships/image" Target="../media/image10.jpg"/><Relationship Id="rId10" Type="http://schemas.openxmlformats.org/officeDocument/2006/relationships/slide" Target="slide3.xml"/><Relationship Id="rId4" Type="http://schemas.openxmlformats.org/officeDocument/2006/relationships/image" Target="../media/image9.jpg"/><Relationship Id="rId9"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image" Target="../media/image12.jpg"/><Relationship Id="rId12"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spca.org/pet-care/general-pet-care/vaccinations-your-pet" TargetMode="External"/><Relationship Id="rId11" Type="http://schemas.openxmlformats.org/officeDocument/2006/relationships/slide" Target="slide2.xml"/><Relationship Id="rId5" Type="http://schemas.openxmlformats.org/officeDocument/2006/relationships/hyperlink" Target="https://www.aspca.org/pet-care/dog-care/dog-nutrition-tips" TargetMode="External"/><Relationship Id="rId10" Type="http://schemas.openxmlformats.org/officeDocument/2006/relationships/slide" Target="slide1.xml"/><Relationship Id="rId4" Type="http://schemas.openxmlformats.org/officeDocument/2006/relationships/hyperlink" Target="https://www.ahajournals.org/doi/10.1161/CIRCOUTCOMES.119.005554" TargetMode="External"/><Relationship Id="rId9" Type="http://schemas.openxmlformats.org/officeDocument/2006/relationships/image" Target="../media/image3.jpg"/><Relationship Id="rId14" Type="http://schemas.openxmlformats.org/officeDocument/2006/relationships/slide" Target="slide5.xml"/></Relationships>
</file>

<file path=ppt/slides/_rels/slide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png"/><Relationship Id="rId7" Type="http://schemas.openxmlformats.org/officeDocument/2006/relationships/image" Target="../media/image17.jpeg"/><Relationship Id="rId12"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slide" Target="slide4.xml"/><Relationship Id="rId5" Type="http://schemas.openxmlformats.org/officeDocument/2006/relationships/image" Target="../media/image15.jpeg"/><Relationship Id="rId10" Type="http://schemas.openxmlformats.org/officeDocument/2006/relationships/slide" Target="slide3.xml"/><Relationship Id="rId4" Type="http://schemas.openxmlformats.org/officeDocument/2006/relationships/image" Target="../media/image14.jpeg"/><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2.png"/><Relationship Id="rId7"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drawn yellow balloon-animal dog surrounded by a blue circle.">
            <a:extLst>
              <a:ext uri="{FF2B5EF4-FFF2-40B4-BE49-F238E27FC236}">
                <a16:creationId xmlns:a16="http://schemas.microsoft.com/office/drawing/2014/main" id="{B894AC33-5E4F-431F-88C5-094F71FF11A8}"/>
              </a:ext>
            </a:extLst>
          </p:cNvPr>
          <p:cNvPicPr/>
          <p:nvPr/>
        </p:nvPicPr>
        <p:blipFill>
          <a:blip r:embed="rId2">
            <a:extLst>
              <a:ext uri="{28A0092B-C50C-407E-A947-70E740481C1C}">
                <a14:useLocalDpi xmlns:a14="http://schemas.microsoft.com/office/drawing/2010/main" val="0"/>
              </a:ext>
            </a:extLst>
          </a:blip>
          <a:stretch>
            <a:fillRect/>
          </a:stretch>
        </p:blipFill>
        <p:spPr>
          <a:xfrm>
            <a:off x="11446462" y="24024"/>
            <a:ext cx="644924" cy="568170"/>
          </a:xfrm>
          <a:prstGeom prst="rect">
            <a:avLst/>
          </a:prstGeom>
        </p:spPr>
      </p:pic>
      <p:pic>
        <p:nvPicPr>
          <p:cNvPr id="7" name="Picture 6"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C33E0537-CD7C-466C-B371-6330CCEEF2F1}"/>
              </a:ext>
            </a:extLst>
          </p:cNvPr>
          <p:cNvPicPr/>
          <p:nvPr/>
        </p:nvPicPr>
        <p:blipFill>
          <a:blip r:embed="rId3">
            <a:extLst>
              <a:ext uri="{28A0092B-C50C-407E-A947-70E740481C1C}">
                <a14:useLocalDpi xmlns:a14="http://schemas.microsoft.com/office/drawing/2010/main" val="0"/>
              </a:ext>
            </a:extLst>
          </a:blip>
          <a:stretch>
            <a:fillRect/>
          </a:stretch>
        </p:blipFill>
        <p:spPr>
          <a:xfrm>
            <a:off x="73982" y="0"/>
            <a:ext cx="893684" cy="592194"/>
          </a:xfrm>
          <a:prstGeom prst="rect">
            <a:avLst/>
          </a:prstGeom>
        </p:spPr>
      </p:pic>
      <p:sp>
        <p:nvSpPr>
          <p:cNvPr id="8" name="TextBox 7">
            <a:extLst>
              <a:ext uri="{FF2B5EF4-FFF2-40B4-BE49-F238E27FC236}">
                <a16:creationId xmlns:a16="http://schemas.microsoft.com/office/drawing/2014/main" id="{77820611-6616-4775-AA0D-47A6D2D4DF26}"/>
              </a:ext>
            </a:extLst>
          </p:cNvPr>
          <p:cNvSpPr txBox="1"/>
          <p:nvPr/>
        </p:nvSpPr>
        <p:spPr>
          <a:xfrm>
            <a:off x="9667782" y="284417"/>
            <a:ext cx="2423604" cy="307777"/>
          </a:xfrm>
          <a:prstGeom prst="rect">
            <a:avLst/>
          </a:prstGeom>
          <a:noFill/>
        </p:spPr>
        <p:txBody>
          <a:bodyPr wrap="square" rtlCol="0">
            <a:spAutoFit/>
          </a:bodyPr>
          <a:lstStyle/>
          <a:p>
            <a:r>
              <a:rPr lang="en-US" sz="1400" dirty="0"/>
              <a:t>About Us | </a:t>
            </a:r>
            <a:r>
              <a:rPr lang="en-US" sz="1400" u="sng" dirty="0">
                <a:hlinkClick r:id="rId4" action="ppaction://hlinksldjump">
                  <a:extLst>
                    <a:ext uri="{A12FA001-AC4F-418D-AE19-62706E023703}">
                      <ahyp:hlinkClr xmlns:ahyp="http://schemas.microsoft.com/office/drawing/2018/hyperlinkcolor" val="tx"/>
                    </a:ext>
                  </a:extLst>
                </a:hlinkClick>
              </a:rPr>
              <a:t>Contact Us</a:t>
            </a:r>
            <a:endParaRPr lang="en-US" sz="1400" u="sng" dirty="0"/>
          </a:p>
        </p:txBody>
      </p:sp>
      <p:sp>
        <p:nvSpPr>
          <p:cNvPr id="9" name="Rectangle 8">
            <a:extLst>
              <a:ext uri="{FF2B5EF4-FFF2-40B4-BE49-F238E27FC236}">
                <a16:creationId xmlns:a16="http://schemas.microsoft.com/office/drawing/2014/main" id="{D33908E3-CA87-48B8-8406-24DE4F761C29}"/>
              </a:ext>
            </a:extLst>
          </p:cNvPr>
          <p:cNvSpPr/>
          <p:nvPr/>
        </p:nvSpPr>
        <p:spPr>
          <a:xfrm>
            <a:off x="73982" y="674703"/>
            <a:ext cx="12017404"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175B76-4E3E-4CF7-A0F2-66BF0A9292E7}"/>
              </a:ext>
            </a:extLst>
          </p:cNvPr>
          <p:cNvSpPr/>
          <p:nvPr/>
        </p:nvSpPr>
        <p:spPr>
          <a:xfrm>
            <a:off x="2518298" y="698921"/>
            <a:ext cx="923277" cy="543757"/>
          </a:xfrm>
          <a:prstGeom prst="rect">
            <a:avLst/>
          </a:prstGeom>
          <a:solidFill>
            <a:srgbClr val="66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B27982-C177-47E4-8541-37898512BF0E}"/>
              </a:ext>
            </a:extLst>
          </p:cNvPr>
          <p:cNvSpPr txBox="1"/>
          <p:nvPr/>
        </p:nvSpPr>
        <p:spPr>
          <a:xfrm>
            <a:off x="2601157" y="786134"/>
            <a:ext cx="6862439" cy="369332"/>
          </a:xfrm>
          <a:prstGeom prst="rect">
            <a:avLst/>
          </a:prstGeom>
          <a:noFill/>
        </p:spPr>
        <p:txBody>
          <a:bodyPr wrap="square" rtlCol="0">
            <a:spAutoFit/>
          </a:bodyPr>
          <a:lstStyle/>
          <a:p>
            <a:r>
              <a:rPr lang="en-US" dirty="0">
                <a:solidFill>
                  <a:srgbClr val="003B6D"/>
                </a:solidFill>
                <a:hlinkClick r:id="rId5" action="ppaction://hlinksldjump">
                  <a:extLst>
                    <a:ext uri="{A12FA001-AC4F-418D-AE19-62706E023703}">
                      <ahyp:hlinkClr xmlns:ahyp="http://schemas.microsoft.com/office/drawing/2018/hyperlinkcolor" val="tx"/>
                    </a:ext>
                  </a:extLst>
                </a:hlinkClick>
              </a:rPr>
              <a:t>Home</a:t>
            </a:r>
            <a:r>
              <a:rPr lang="en-US" dirty="0">
                <a:solidFill>
                  <a:srgbClr val="BDBDBD"/>
                </a:solidFill>
              </a:rPr>
              <a:t> 	</a:t>
            </a:r>
            <a:r>
              <a:rPr lang="en-US" dirty="0">
                <a:solidFill>
                  <a:srgbClr val="BDBDBD"/>
                </a:solidFill>
                <a:hlinkClick r:id="rId6" action="ppaction://hlinksldjump">
                  <a:extLst>
                    <a:ext uri="{A12FA001-AC4F-418D-AE19-62706E023703}">
                      <ahyp:hlinkClr xmlns:ahyp="http://schemas.microsoft.com/office/drawing/2018/hyperlinkcolor" val="tx"/>
                    </a:ext>
                  </a:extLst>
                </a:hlinkClick>
              </a:rPr>
              <a:t>Cats</a:t>
            </a:r>
            <a:r>
              <a:rPr lang="en-US" dirty="0">
                <a:solidFill>
                  <a:srgbClr val="BDBDBD"/>
                </a:solidFill>
              </a:rPr>
              <a:t>	 </a:t>
            </a:r>
            <a:r>
              <a:rPr lang="en-US" dirty="0">
                <a:solidFill>
                  <a:srgbClr val="BDBDBD"/>
                </a:solidFill>
                <a:hlinkClick r:id="rId7" action="ppaction://hlinksldjump">
                  <a:extLst>
                    <a:ext uri="{A12FA001-AC4F-418D-AE19-62706E023703}">
                      <ahyp:hlinkClr xmlns:ahyp="http://schemas.microsoft.com/office/drawing/2018/hyperlinkcolor" val="tx"/>
                    </a:ext>
                  </a:extLst>
                </a:hlinkClick>
              </a:rPr>
              <a:t>Dogs</a:t>
            </a:r>
            <a:r>
              <a:rPr lang="en-US" dirty="0">
                <a:solidFill>
                  <a:srgbClr val="BDBDBD"/>
                </a:solidFill>
              </a:rPr>
              <a:t>	 </a:t>
            </a:r>
            <a:r>
              <a:rPr lang="en-US" dirty="0">
                <a:solidFill>
                  <a:srgbClr val="BDBDBD"/>
                </a:solidFill>
                <a:hlinkClick r:id="rId8" action="ppaction://hlinksldjump">
                  <a:extLst>
                    <a:ext uri="{A12FA001-AC4F-418D-AE19-62706E023703}">
                      <ahyp:hlinkClr xmlns:ahyp="http://schemas.microsoft.com/office/drawing/2018/hyperlinkcolor" val="tx"/>
                    </a:ext>
                  </a:extLst>
                </a:hlinkClick>
              </a:rPr>
              <a:t>Birds</a:t>
            </a:r>
            <a:r>
              <a:rPr lang="en-US" dirty="0">
                <a:solidFill>
                  <a:srgbClr val="BDBDBD"/>
                </a:solidFill>
              </a:rPr>
              <a:t>	 </a:t>
            </a:r>
            <a:r>
              <a:rPr lang="en-US" u="sng" dirty="0">
                <a:solidFill>
                  <a:srgbClr val="BDBDBD"/>
                </a:solidFill>
              </a:rPr>
              <a:t>Fish</a:t>
            </a:r>
            <a:r>
              <a:rPr lang="en-US" dirty="0">
                <a:solidFill>
                  <a:srgbClr val="BDBDBD"/>
                </a:solidFill>
              </a:rPr>
              <a:t> 	</a:t>
            </a:r>
            <a:r>
              <a:rPr lang="en-US" u="sng" dirty="0">
                <a:solidFill>
                  <a:srgbClr val="BDBDBD"/>
                </a:solidFill>
              </a:rPr>
              <a:t>Small Animals</a:t>
            </a:r>
          </a:p>
        </p:txBody>
      </p:sp>
      <p:sp>
        <p:nvSpPr>
          <p:cNvPr id="12" name="Rectangle 11">
            <a:extLst>
              <a:ext uri="{FF2B5EF4-FFF2-40B4-BE49-F238E27FC236}">
                <a16:creationId xmlns:a16="http://schemas.microsoft.com/office/drawing/2014/main" id="{62E7FED1-B9A6-440C-A60E-8E6BAE51A1EA}"/>
              </a:ext>
            </a:extLst>
          </p:cNvPr>
          <p:cNvSpPr/>
          <p:nvPr/>
        </p:nvSpPr>
        <p:spPr>
          <a:xfrm>
            <a:off x="-3052" y="6265806"/>
            <a:ext cx="12195051"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075F982-C15E-4F82-8133-23D716A002D3}"/>
              </a:ext>
            </a:extLst>
          </p:cNvPr>
          <p:cNvSpPr txBox="1"/>
          <p:nvPr/>
        </p:nvSpPr>
        <p:spPr>
          <a:xfrm>
            <a:off x="4822885" y="6396335"/>
            <a:ext cx="2543176" cy="461665"/>
          </a:xfrm>
          <a:prstGeom prst="rect">
            <a:avLst/>
          </a:prstGeom>
          <a:noFill/>
        </p:spPr>
        <p:txBody>
          <a:bodyPr wrap="square" rtlCol="0">
            <a:spAutoFit/>
          </a:bodyPr>
          <a:lstStyle/>
          <a:p>
            <a:r>
              <a:rPr lang="en-US" sz="1200" dirty="0">
                <a:solidFill>
                  <a:srgbClr val="BDBDBD"/>
                </a:solidFill>
                <a:effectLst/>
              </a:rPr>
              <a:t>© 2024 Paradigm Pet Professionals </a:t>
            </a:r>
            <a:br>
              <a:rPr lang="en-US" sz="1200" dirty="0">
                <a:solidFill>
                  <a:srgbClr val="BDBDBD"/>
                </a:solidFill>
                <a:effectLst/>
              </a:rPr>
            </a:br>
            <a:r>
              <a:rPr lang="en-US" sz="1200" dirty="0">
                <a:solidFill>
                  <a:srgbClr val="BDBDBD"/>
                </a:solidFill>
                <a:effectLst/>
              </a:rPr>
              <a:t>               All rights reserved</a:t>
            </a:r>
            <a:endParaRPr lang="en-US" sz="1200" dirty="0">
              <a:solidFill>
                <a:srgbClr val="BDBDBD"/>
              </a:solidFill>
            </a:endParaRPr>
          </a:p>
        </p:txBody>
      </p:sp>
      <p:pic>
        <p:nvPicPr>
          <p:cNvPr id="14" name="Picture 13" descr="A goldendoodle and black Labrador retriever sitting on a maroon area rug; both are smiling.">
            <a:extLst>
              <a:ext uri="{FF2B5EF4-FFF2-40B4-BE49-F238E27FC236}">
                <a16:creationId xmlns:a16="http://schemas.microsoft.com/office/drawing/2014/main" id="{D31C30E7-43A7-4980-A0FE-472AF97E2838}"/>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0767411" y="2681516"/>
            <a:ext cx="1276350" cy="1009650"/>
          </a:xfrm>
          <a:prstGeom prst="rect">
            <a:avLst/>
          </a:prstGeom>
        </p:spPr>
      </p:pic>
      <p:pic>
        <p:nvPicPr>
          <p:cNvPr id="15" name="Picture 14" descr="A multicolored cat sitting on a pillow with hind legs in the air looking down.">
            <a:extLst>
              <a:ext uri="{FF2B5EF4-FFF2-40B4-BE49-F238E27FC236}">
                <a16:creationId xmlns:a16="http://schemas.microsoft.com/office/drawing/2014/main" id="{1A75EB47-264C-4610-92DE-B97C73F1BADA}"/>
              </a:ext>
            </a:extLst>
          </p:cNvPr>
          <p:cNvPicPr/>
          <p:nvPr/>
        </p:nvPicPr>
        <p:blipFill>
          <a:blip r:embed="rId10">
            <a:extLst>
              <a:ext uri="{28A0092B-C50C-407E-A947-70E740481C1C}">
                <a14:useLocalDpi xmlns:a14="http://schemas.microsoft.com/office/drawing/2010/main" val="0"/>
              </a:ext>
            </a:extLst>
          </a:blip>
          <a:stretch>
            <a:fillRect/>
          </a:stretch>
        </p:blipFill>
        <p:spPr>
          <a:xfrm>
            <a:off x="10750856" y="4114731"/>
            <a:ext cx="1276349" cy="908632"/>
          </a:xfrm>
          <a:prstGeom prst="rect">
            <a:avLst/>
          </a:prstGeom>
        </p:spPr>
      </p:pic>
      <p:pic>
        <p:nvPicPr>
          <p:cNvPr id="16" name="Picture 15" descr="Cockatiel on wire bird cage looking to the left.">
            <a:hlinkClick r:id="rId4" action="ppaction://hlinksldjump"/>
            <a:extLst>
              <a:ext uri="{FF2B5EF4-FFF2-40B4-BE49-F238E27FC236}">
                <a16:creationId xmlns:a16="http://schemas.microsoft.com/office/drawing/2014/main" id="{4212FF0A-57FF-4B38-99CE-D87C6E561D5F}"/>
              </a:ext>
            </a:extLst>
          </p:cNvPr>
          <p:cNvPicPr/>
          <p:nvPr/>
        </p:nvPicPr>
        <p:blipFill rotWithShape="1">
          <a:blip r:embed="rId11" cstate="print">
            <a:extLst>
              <a:ext uri="{28A0092B-C50C-407E-A947-70E740481C1C}">
                <a14:useLocalDpi xmlns:a14="http://schemas.microsoft.com/office/drawing/2010/main" val="0"/>
              </a:ext>
            </a:extLst>
          </a:blip>
          <a:srcRect t="-1" b="3263"/>
          <a:stretch/>
        </p:blipFill>
        <p:spPr bwMode="auto">
          <a:xfrm>
            <a:off x="10734301" y="1622643"/>
            <a:ext cx="1309460" cy="785016"/>
          </a:xfrm>
          <a:prstGeom prst="rect">
            <a:avLst/>
          </a:prstGeom>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7B58B15-D57E-464A-9F45-046BD687270E}"/>
              </a:ext>
            </a:extLst>
          </p:cNvPr>
          <p:cNvSpPr txBox="1"/>
          <p:nvPr/>
        </p:nvSpPr>
        <p:spPr>
          <a:xfrm>
            <a:off x="1533524" y="1619250"/>
            <a:ext cx="9136695" cy="4493538"/>
          </a:xfrm>
          <a:prstGeom prst="rect">
            <a:avLst/>
          </a:prstGeom>
          <a:noFill/>
        </p:spPr>
        <p:txBody>
          <a:bodyPr wrap="square" rtlCol="0">
            <a:spAutoFit/>
          </a:bodyPr>
          <a:lstStyle/>
          <a:p>
            <a:r>
              <a:rPr lang="en-US" sz="1200" dirty="0"/>
              <a:t>           </a:t>
            </a:r>
            <a:r>
              <a:rPr lang="en-US" sz="1400" dirty="0"/>
              <a:t>Pets are nature's gift to humanity. It has been scientifically proven that opening our homes and hearts to a pet increases our longevity and improves our overall quality of life as well as the lives of our pets. At Pet Paradigm Professionals, our mission is to offer resources to help you care for your furry, scaly, feathery, and slimy loved ones. Our pet experts—or “</a:t>
            </a:r>
            <a:r>
              <a:rPr lang="en-US" sz="1400" dirty="0" err="1"/>
              <a:t>Pexperts</a:t>
            </a:r>
            <a:r>
              <a:rPr lang="en-US" sz="1400" dirty="0"/>
              <a:t>”—have been working with pet owners and professionals alike for the past twelve years. They offer one-on-one consultations with current and prospective pet owners as well as group presentations designed for veterinary, pet shelter, and pet breeding professionals.</a:t>
            </a:r>
          </a:p>
          <a:p>
            <a:r>
              <a:rPr lang="en-US" sz="1200" dirty="0"/>
              <a:t> </a:t>
            </a:r>
          </a:p>
          <a:p>
            <a:r>
              <a:rPr lang="en-US" sz="1400" dirty="0"/>
              <a:t>Looking for basic pet care advice for the most common type of pets? </a:t>
            </a:r>
          </a:p>
          <a:p>
            <a:r>
              <a:rPr lang="en-US" sz="1400" dirty="0"/>
              <a:t>Need additional help determining which type of pet is right for you and your family?</a:t>
            </a:r>
          </a:p>
          <a:p>
            <a:r>
              <a:rPr lang="en-US" sz="1400" dirty="0"/>
              <a:t>We will work with you and provide tailored evidence-based pet care to ensure lifelong health and wellness of your new companion. </a:t>
            </a:r>
          </a:p>
          <a:p>
            <a:r>
              <a:rPr lang="en-US" sz="1200" dirty="0"/>
              <a:t> </a:t>
            </a:r>
          </a:p>
          <a:p>
            <a:r>
              <a:rPr lang="en-US" sz="1400" b="1" dirty="0"/>
              <a:t>Looking for your new best friend? The following organizations can help you find and adopt the perfect companion:</a:t>
            </a:r>
          </a:p>
          <a:p>
            <a:pPr lvl="0"/>
            <a:r>
              <a:rPr lang="en-US" sz="1200" dirty="0"/>
              <a:t>General Adoption Resources</a:t>
            </a:r>
            <a:r>
              <a:rPr lang="en-US" sz="1200" i="1" dirty="0"/>
              <a:t>: </a:t>
            </a:r>
            <a:r>
              <a:rPr lang="en-US" sz="1200" u="sng" dirty="0">
                <a:hlinkClick r:id="rId12"/>
              </a:rPr>
              <a:t>https://theshelterpetproject.org/</a:t>
            </a:r>
            <a:r>
              <a:rPr lang="en-US" sz="1200" dirty="0"/>
              <a:t> </a:t>
            </a:r>
          </a:p>
          <a:p>
            <a:pPr lvl="0"/>
            <a:r>
              <a:rPr lang="en-US" sz="1200" dirty="0"/>
              <a:t>ASPCA: </a:t>
            </a:r>
            <a:r>
              <a:rPr lang="en-US" sz="1200" u="sng" dirty="0">
                <a:hlinkClick r:id="rId13"/>
              </a:rPr>
              <a:t>https://www.aspca.org/</a:t>
            </a:r>
            <a:r>
              <a:rPr lang="en-US" sz="1200" dirty="0"/>
              <a:t> </a:t>
            </a:r>
          </a:p>
          <a:p>
            <a:pPr lvl="0"/>
            <a:r>
              <a:rPr lang="en-US" sz="1200" dirty="0"/>
              <a:t>Fish Rescue: </a:t>
            </a:r>
            <a:r>
              <a:rPr lang="en-US" sz="1200" u="sng" dirty="0">
                <a:hlinkClick r:id="rId14"/>
              </a:rPr>
              <a:t>https://www.sterlingshelter.org/humane-society/koi-fish-rescue/</a:t>
            </a:r>
            <a:endParaRPr lang="en-US" sz="1200" dirty="0"/>
          </a:p>
          <a:p>
            <a:pPr lvl="0"/>
            <a:r>
              <a:rPr lang="en-US" sz="1200" dirty="0"/>
              <a:t>Snake Rescue: </a:t>
            </a:r>
            <a:r>
              <a:rPr lang="en-US" sz="1200" u="sng" dirty="0">
                <a:hlinkClick r:id="rId15"/>
              </a:rPr>
              <a:t>https://savethesnakes.org/snakerescuecall/</a:t>
            </a:r>
            <a:endParaRPr lang="en-US" sz="1200" dirty="0"/>
          </a:p>
          <a:p>
            <a:pPr lvl="0"/>
            <a:r>
              <a:rPr lang="en-US" sz="1200" dirty="0"/>
              <a:t>Bird Rescue: </a:t>
            </a:r>
            <a:r>
              <a:rPr lang="en-US" sz="1200" u="sng" dirty="0">
                <a:hlinkClick r:id="rId16"/>
              </a:rPr>
              <a:t>https://ftlob.rescuegroups.org/</a:t>
            </a:r>
            <a:endParaRPr lang="en-US" sz="1200" dirty="0"/>
          </a:p>
          <a:p>
            <a:r>
              <a:rPr lang="en-US" sz="1200" dirty="0"/>
              <a:t> </a:t>
            </a:r>
          </a:p>
          <a:p>
            <a:r>
              <a:rPr lang="en-US" sz="1200" u="sng" dirty="0"/>
              <a:t>We are also happy to help you navigate the adoption process!</a:t>
            </a:r>
            <a:r>
              <a:rPr lang="en-US" sz="1200" dirty="0"/>
              <a:t> We will guide you through each step in the process from determining which type of pet is best suited for your family and home environment, to completing the necessary paperwork, to bringing your new loved one home. Please fill out our contact form to request a consultation. We will contact you within 48 hours to schedule a consultation. All fields are required.</a:t>
            </a:r>
          </a:p>
        </p:txBody>
      </p:sp>
      <p:pic>
        <p:nvPicPr>
          <p:cNvPr id="18" name="Picture 17" descr="Two guinea pigs eating shaved carrots.">
            <a:extLst>
              <a:ext uri="{FF2B5EF4-FFF2-40B4-BE49-F238E27FC236}">
                <a16:creationId xmlns:a16="http://schemas.microsoft.com/office/drawing/2014/main" id="{AACA801E-EF3F-483E-B971-3C51C8EF8ED2}"/>
              </a:ext>
            </a:extLst>
          </p:cNvPr>
          <p:cNvPicPr/>
          <p:nvPr/>
        </p:nvPicPr>
        <p:blipFill>
          <a:blip r:embed="rId17">
            <a:extLst>
              <a:ext uri="{28A0092B-C50C-407E-A947-70E740481C1C}">
                <a14:useLocalDpi xmlns:a14="http://schemas.microsoft.com/office/drawing/2010/main" val="0"/>
              </a:ext>
            </a:extLst>
          </a:blip>
          <a:stretch>
            <a:fillRect/>
          </a:stretch>
        </p:blipFill>
        <p:spPr>
          <a:xfrm>
            <a:off x="95250" y="3974092"/>
            <a:ext cx="1376036" cy="952498"/>
          </a:xfrm>
          <a:prstGeom prst="rect">
            <a:avLst/>
          </a:prstGeom>
        </p:spPr>
      </p:pic>
      <p:pic>
        <p:nvPicPr>
          <p:cNvPr id="20" name="Picture 19" descr="Person's hand feeding a ferret with an eye-dropper.">
            <a:extLst>
              <a:ext uri="{FF2B5EF4-FFF2-40B4-BE49-F238E27FC236}">
                <a16:creationId xmlns:a16="http://schemas.microsoft.com/office/drawing/2014/main" id="{794C9ED8-FB1A-4DB1-819B-1E723BEA13DA}"/>
              </a:ext>
            </a:extLst>
          </p:cNvPr>
          <p:cNvPicPr/>
          <p:nvPr/>
        </p:nvPicPr>
        <p:blipFill>
          <a:blip r:embed="rId18">
            <a:extLst>
              <a:ext uri="{28A0092B-C50C-407E-A947-70E740481C1C}">
                <a14:useLocalDpi xmlns:a14="http://schemas.microsoft.com/office/drawing/2010/main" val="0"/>
              </a:ext>
            </a:extLst>
          </a:blip>
          <a:stretch>
            <a:fillRect/>
          </a:stretch>
        </p:blipFill>
        <p:spPr>
          <a:xfrm>
            <a:off x="110098" y="2809653"/>
            <a:ext cx="1323601" cy="933672"/>
          </a:xfrm>
          <a:prstGeom prst="rect">
            <a:avLst/>
          </a:prstGeom>
        </p:spPr>
      </p:pic>
      <p:pic>
        <p:nvPicPr>
          <p:cNvPr id="21" name="Picture 20" descr="Close up of a blue and red fish underwater with grass behind it.">
            <a:extLst>
              <a:ext uri="{FF2B5EF4-FFF2-40B4-BE49-F238E27FC236}">
                <a16:creationId xmlns:a16="http://schemas.microsoft.com/office/drawing/2014/main" id="{69FBF9CF-1E68-4892-8085-C1D5588DD242}"/>
              </a:ext>
            </a:extLst>
          </p:cNvPr>
          <p:cNvPicPr/>
          <p:nvPr/>
        </p:nvPicPr>
        <p:blipFill>
          <a:blip r:embed="rId19">
            <a:extLst>
              <a:ext uri="{28A0092B-C50C-407E-A947-70E740481C1C}">
                <a14:useLocalDpi xmlns:a14="http://schemas.microsoft.com/office/drawing/2010/main" val="0"/>
              </a:ext>
            </a:extLst>
          </a:blip>
          <a:stretch>
            <a:fillRect/>
          </a:stretch>
        </p:blipFill>
        <p:spPr>
          <a:xfrm>
            <a:off x="95250" y="1633042"/>
            <a:ext cx="1295400" cy="876298"/>
          </a:xfrm>
          <a:prstGeom prst="rect">
            <a:avLst/>
          </a:prstGeom>
        </p:spPr>
      </p:pic>
      <p:sp>
        <p:nvSpPr>
          <p:cNvPr id="22" name="TextBox 21">
            <a:extLst>
              <a:ext uri="{FF2B5EF4-FFF2-40B4-BE49-F238E27FC236}">
                <a16:creationId xmlns:a16="http://schemas.microsoft.com/office/drawing/2014/main" id="{5442C33F-4ACD-4F67-BC6D-FBFFE9F08D9D}"/>
              </a:ext>
            </a:extLst>
          </p:cNvPr>
          <p:cNvSpPr txBox="1"/>
          <p:nvPr/>
        </p:nvSpPr>
        <p:spPr>
          <a:xfrm>
            <a:off x="189996" y="5301124"/>
            <a:ext cx="1411683" cy="523220"/>
          </a:xfrm>
          <a:prstGeom prst="rect">
            <a:avLst/>
          </a:prstGeom>
          <a:noFill/>
        </p:spPr>
        <p:txBody>
          <a:bodyPr wrap="square" rtlCol="0">
            <a:spAutoFit/>
          </a:bodyPr>
          <a:lstStyle/>
          <a:p>
            <a:r>
              <a:rPr lang="en-US" sz="1400" u="sng" dirty="0">
                <a:hlinkClick r:id="rId4" action="ppaction://hlinksldjump"/>
              </a:rPr>
              <a:t>Book a consultation!</a:t>
            </a:r>
            <a:endParaRPr lang="en-US" sz="1400" u="sng" dirty="0"/>
          </a:p>
        </p:txBody>
      </p:sp>
      <p:sp>
        <p:nvSpPr>
          <p:cNvPr id="25" name="Title 24">
            <a:extLst>
              <a:ext uri="{FF2B5EF4-FFF2-40B4-BE49-F238E27FC236}">
                <a16:creationId xmlns:a16="http://schemas.microsoft.com/office/drawing/2014/main" id="{4DC6B969-0536-4D5C-92CF-1A6F762B0B93}"/>
              </a:ext>
            </a:extLst>
          </p:cNvPr>
          <p:cNvSpPr>
            <a:spLocks noGrp="1"/>
          </p:cNvSpPr>
          <p:nvPr>
            <p:ph type="title"/>
          </p:nvPr>
        </p:nvSpPr>
        <p:spPr>
          <a:xfrm>
            <a:off x="5364055" y="94952"/>
            <a:ext cx="1686018" cy="448010"/>
          </a:xfrm>
        </p:spPr>
        <p:txBody>
          <a:bodyPr>
            <a:normAutofit/>
          </a:bodyPr>
          <a:lstStyle/>
          <a:p>
            <a:r>
              <a:rPr lang="en-US" sz="800" dirty="0">
                <a:solidFill>
                  <a:schemeClr val="bg1"/>
                </a:solidFill>
              </a:rPr>
              <a:t>Home</a:t>
            </a:r>
          </a:p>
        </p:txBody>
      </p:sp>
    </p:spTree>
    <p:extLst>
      <p:ext uri="{BB962C8B-B14F-4D97-AF65-F5344CB8AC3E}">
        <p14:creationId xmlns:p14="http://schemas.microsoft.com/office/powerpoint/2010/main" val="297794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drawn yellow balloon-animal dog surrounded by a blue circle.">
            <a:extLst>
              <a:ext uri="{FF2B5EF4-FFF2-40B4-BE49-F238E27FC236}">
                <a16:creationId xmlns:a16="http://schemas.microsoft.com/office/drawing/2014/main" id="{ACDA25B6-1228-456D-8371-A2F7086D550D}"/>
              </a:ext>
            </a:extLst>
          </p:cNvPr>
          <p:cNvPicPr/>
          <p:nvPr/>
        </p:nvPicPr>
        <p:blipFill>
          <a:blip r:embed="rId2">
            <a:extLst>
              <a:ext uri="{28A0092B-C50C-407E-A947-70E740481C1C}">
                <a14:useLocalDpi xmlns:a14="http://schemas.microsoft.com/office/drawing/2010/main" val="0"/>
              </a:ext>
            </a:extLst>
          </a:blip>
          <a:stretch>
            <a:fillRect/>
          </a:stretch>
        </p:blipFill>
        <p:spPr>
          <a:xfrm>
            <a:off x="11446462" y="24024"/>
            <a:ext cx="644924" cy="568170"/>
          </a:xfrm>
          <a:prstGeom prst="rect">
            <a:avLst/>
          </a:prstGeom>
        </p:spPr>
      </p:pic>
      <p:pic>
        <p:nvPicPr>
          <p:cNvPr id="5" name="Picture 4"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CD4B4B55-71E5-4ED1-8856-83B4456BA1B5}"/>
              </a:ext>
            </a:extLst>
          </p:cNvPr>
          <p:cNvPicPr/>
          <p:nvPr/>
        </p:nvPicPr>
        <p:blipFill>
          <a:blip r:embed="rId3">
            <a:extLst>
              <a:ext uri="{28A0092B-C50C-407E-A947-70E740481C1C}">
                <a14:useLocalDpi xmlns:a14="http://schemas.microsoft.com/office/drawing/2010/main" val="0"/>
              </a:ext>
            </a:extLst>
          </a:blip>
          <a:stretch>
            <a:fillRect/>
          </a:stretch>
        </p:blipFill>
        <p:spPr>
          <a:xfrm>
            <a:off x="73982" y="0"/>
            <a:ext cx="893684" cy="592194"/>
          </a:xfrm>
          <a:prstGeom prst="rect">
            <a:avLst/>
          </a:prstGeom>
        </p:spPr>
      </p:pic>
      <p:sp>
        <p:nvSpPr>
          <p:cNvPr id="7" name="Rectangle 6">
            <a:extLst>
              <a:ext uri="{FF2B5EF4-FFF2-40B4-BE49-F238E27FC236}">
                <a16:creationId xmlns:a16="http://schemas.microsoft.com/office/drawing/2014/main" id="{69A68B7A-10FF-4AFF-A3F2-65C222C2C374}"/>
              </a:ext>
            </a:extLst>
          </p:cNvPr>
          <p:cNvSpPr/>
          <p:nvPr/>
        </p:nvSpPr>
        <p:spPr>
          <a:xfrm>
            <a:off x="73982" y="674703"/>
            <a:ext cx="12017404"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B49CE1-5DBC-4ABA-9762-7695E74F99EB}"/>
              </a:ext>
            </a:extLst>
          </p:cNvPr>
          <p:cNvSpPr/>
          <p:nvPr/>
        </p:nvSpPr>
        <p:spPr>
          <a:xfrm>
            <a:off x="3366023" y="698921"/>
            <a:ext cx="923277" cy="543757"/>
          </a:xfrm>
          <a:prstGeom prst="rect">
            <a:avLst/>
          </a:prstGeom>
          <a:solidFill>
            <a:srgbClr val="66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7FD3E3-9705-407D-A698-CA9A725FF410}"/>
              </a:ext>
            </a:extLst>
          </p:cNvPr>
          <p:cNvSpPr/>
          <p:nvPr/>
        </p:nvSpPr>
        <p:spPr>
          <a:xfrm>
            <a:off x="-3052" y="6265806"/>
            <a:ext cx="12195051"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A0A963-D202-4398-AA90-C8ABB7CF834B}"/>
              </a:ext>
            </a:extLst>
          </p:cNvPr>
          <p:cNvSpPr txBox="1"/>
          <p:nvPr/>
        </p:nvSpPr>
        <p:spPr>
          <a:xfrm>
            <a:off x="4822885" y="6396335"/>
            <a:ext cx="2543176" cy="461665"/>
          </a:xfrm>
          <a:prstGeom prst="rect">
            <a:avLst/>
          </a:prstGeom>
          <a:noFill/>
        </p:spPr>
        <p:txBody>
          <a:bodyPr wrap="square" rtlCol="0">
            <a:spAutoFit/>
          </a:bodyPr>
          <a:lstStyle/>
          <a:p>
            <a:r>
              <a:rPr lang="en-US" sz="1200" dirty="0">
                <a:solidFill>
                  <a:srgbClr val="BDBDBD"/>
                </a:solidFill>
                <a:effectLst/>
              </a:rPr>
              <a:t>© 2024 Paradigm Pet Professionals </a:t>
            </a:r>
            <a:br>
              <a:rPr lang="en-US" sz="1200" dirty="0">
                <a:solidFill>
                  <a:srgbClr val="BDBDBD"/>
                </a:solidFill>
                <a:effectLst/>
              </a:rPr>
            </a:br>
            <a:r>
              <a:rPr lang="en-US" sz="1200" dirty="0">
                <a:solidFill>
                  <a:srgbClr val="BDBDBD"/>
                </a:solidFill>
                <a:effectLst/>
              </a:rPr>
              <a:t>               All rights reserved</a:t>
            </a:r>
            <a:endParaRPr lang="en-US" sz="1200" dirty="0">
              <a:solidFill>
                <a:srgbClr val="BDBDBD"/>
              </a:solidFill>
            </a:endParaRPr>
          </a:p>
        </p:txBody>
      </p:sp>
      <p:pic>
        <p:nvPicPr>
          <p:cNvPr id="12" name="Picture 11" descr="Black Bombay cat on green field near black-and-white, small-beaked bird">
            <a:extLst>
              <a:ext uri="{FF2B5EF4-FFF2-40B4-BE49-F238E27FC236}">
                <a16:creationId xmlns:a16="http://schemas.microsoft.com/office/drawing/2014/main" id="{742FE3BE-5668-46E4-81F4-C29EE7E83467}"/>
              </a:ext>
            </a:extLst>
          </p:cNvPr>
          <p:cNvPicPr/>
          <p:nvPr/>
        </p:nvPicPr>
        <p:blipFill>
          <a:blip r:embed="rId4">
            <a:extLst>
              <a:ext uri="{28A0092B-C50C-407E-A947-70E740481C1C}">
                <a14:useLocalDpi xmlns:a14="http://schemas.microsoft.com/office/drawing/2010/main" val="0"/>
              </a:ext>
            </a:extLst>
          </a:blip>
          <a:stretch>
            <a:fillRect/>
          </a:stretch>
        </p:blipFill>
        <p:spPr>
          <a:xfrm>
            <a:off x="192349" y="4106541"/>
            <a:ext cx="1238250" cy="1076680"/>
          </a:xfrm>
          <a:prstGeom prst="rect">
            <a:avLst/>
          </a:prstGeom>
        </p:spPr>
      </p:pic>
      <p:pic>
        <p:nvPicPr>
          <p:cNvPr id="13" name="Picture 12" descr="Brown tabby kitten sitting on a couch with a look of surprise .">
            <a:extLst>
              <a:ext uri="{FF2B5EF4-FFF2-40B4-BE49-F238E27FC236}">
                <a16:creationId xmlns:a16="http://schemas.microsoft.com/office/drawing/2014/main" id="{4E5AEE84-1717-4E8C-A350-A2C2AE10180C}"/>
              </a:ext>
            </a:extLst>
          </p:cNvPr>
          <p:cNvPicPr/>
          <p:nvPr/>
        </p:nvPicPr>
        <p:blipFill>
          <a:blip r:embed="rId5">
            <a:extLst>
              <a:ext uri="{28A0092B-C50C-407E-A947-70E740481C1C}">
                <a14:useLocalDpi xmlns:a14="http://schemas.microsoft.com/office/drawing/2010/main" val="0"/>
              </a:ext>
            </a:extLst>
          </a:blip>
          <a:stretch>
            <a:fillRect/>
          </a:stretch>
        </p:blipFill>
        <p:spPr>
          <a:xfrm>
            <a:off x="175148" y="2869811"/>
            <a:ext cx="1276350" cy="1028698"/>
          </a:xfrm>
          <a:prstGeom prst="rect">
            <a:avLst/>
          </a:prstGeom>
        </p:spPr>
      </p:pic>
      <p:pic>
        <p:nvPicPr>
          <p:cNvPr id="14" name="Picture 13" descr="A black and white cat laying on a stair looking at the camera.">
            <a:extLst>
              <a:ext uri="{FF2B5EF4-FFF2-40B4-BE49-F238E27FC236}">
                <a16:creationId xmlns:a16="http://schemas.microsoft.com/office/drawing/2014/main" id="{B86361D4-8EBD-4680-A846-B309F8197F98}"/>
              </a:ext>
            </a:extLst>
          </p:cNvPr>
          <p:cNvPicPr/>
          <p:nvPr/>
        </p:nvPicPr>
        <p:blipFill>
          <a:blip r:embed="rId6">
            <a:extLst>
              <a:ext uri="{28A0092B-C50C-407E-A947-70E740481C1C}">
                <a14:useLocalDpi xmlns:a14="http://schemas.microsoft.com/office/drawing/2010/main" val="0"/>
              </a:ext>
            </a:extLst>
          </a:blip>
          <a:stretch>
            <a:fillRect/>
          </a:stretch>
        </p:blipFill>
        <p:spPr>
          <a:xfrm>
            <a:off x="175148" y="1557957"/>
            <a:ext cx="1272652" cy="1020794"/>
          </a:xfrm>
          <a:prstGeom prst="rect">
            <a:avLst/>
          </a:prstGeom>
        </p:spPr>
      </p:pic>
      <p:sp>
        <p:nvSpPr>
          <p:cNvPr id="15" name="TextBox 14">
            <a:extLst>
              <a:ext uri="{FF2B5EF4-FFF2-40B4-BE49-F238E27FC236}">
                <a16:creationId xmlns:a16="http://schemas.microsoft.com/office/drawing/2014/main" id="{048442FD-6986-442F-B001-044ADA94B7AF}"/>
              </a:ext>
            </a:extLst>
          </p:cNvPr>
          <p:cNvSpPr txBox="1"/>
          <p:nvPr/>
        </p:nvSpPr>
        <p:spPr>
          <a:xfrm>
            <a:off x="1524000" y="1242678"/>
            <a:ext cx="10567386" cy="5324535"/>
          </a:xfrm>
          <a:prstGeom prst="rect">
            <a:avLst/>
          </a:prstGeom>
          <a:noFill/>
        </p:spPr>
        <p:txBody>
          <a:bodyPr wrap="square" rtlCol="0">
            <a:spAutoFit/>
          </a:bodyPr>
          <a:lstStyle/>
          <a:p>
            <a:r>
              <a:rPr lang="en-US" sz="1200" dirty="0"/>
              <a:t>Cats were first domesticated around 7500 BCE in the western Asia region and are currently the second most popular domestic pet in the United States. While there are over 60 unique documented cat breeds, care and diet can differ between breeds. However, some diets and practices are generally recommended for the well-being of your fluffy family member regardless of breed.</a:t>
            </a:r>
            <a:endParaRPr lang="en-US" sz="1200" b="1" dirty="0"/>
          </a:p>
          <a:p>
            <a:endParaRPr lang="en-US" sz="1200" b="1" dirty="0"/>
          </a:p>
          <a:p>
            <a:r>
              <a:rPr lang="en-US" sz="1200" b="1" dirty="0"/>
              <a:t>Zero to Four Weeks</a:t>
            </a:r>
          </a:p>
          <a:p>
            <a:r>
              <a:rPr lang="en-US" sz="1200" dirty="0"/>
              <a:t>It is important the queen (a term commonly used for a female cat that is either pregnant or nursing) directly nurse her young if possible. Monitor your kitten’s growth closely to make sure its growth rate is progressing steadily. If any kitten is not growing at a sufficient rate, a caretaker might need to feed the kitten directly either with a bottle or a feeding tube. Some reasons why kittens might not gain weight appropriately include the following:</a:t>
            </a:r>
          </a:p>
          <a:p>
            <a:pPr lvl="0"/>
            <a:r>
              <a:rPr lang="en-US" sz="1200" dirty="0"/>
              <a:t>too many other siblings are competing for mom's milk</a:t>
            </a:r>
          </a:p>
          <a:p>
            <a:pPr lvl="0"/>
            <a:r>
              <a:rPr lang="en-US" sz="1200" dirty="0"/>
              <a:t>gastrointestinal disease</a:t>
            </a:r>
          </a:p>
          <a:p>
            <a:pPr lvl="0"/>
            <a:r>
              <a:rPr lang="en-US" sz="1200" dirty="0"/>
              <a:t>environmental conditions such as extreme heat or cold, or unsanitary conditions</a:t>
            </a:r>
          </a:p>
          <a:p>
            <a:endParaRPr lang="en-US" sz="1200" b="1" dirty="0"/>
          </a:p>
          <a:p>
            <a:r>
              <a:rPr lang="en-US" sz="1200" b="1" dirty="0"/>
              <a:t>Four Weeks to One Year</a:t>
            </a:r>
          </a:p>
          <a:p>
            <a:r>
              <a:rPr lang="en-US" sz="1200" dirty="0"/>
              <a:t>Kittens can start being introduced to soft wet kitten food typically around three to four weeks after birth. According to the </a:t>
            </a:r>
            <a:r>
              <a:rPr lang="en-US" sz="1200" u="sng" dirty="0">
                <a:hlinkClick r:id="rId7"/>
              </a:rPr>
              <a:t>ASPCA</a:t>
            </a:r>
            <a:r>
              <a:rPr lang="en-US" sz="1200" dirty="0"/>
              <a:t>, kittens at this age should eat half to one cup of dry kitten food or six to nine ounces of wet kitten food per day. If your kitten has difficulties eating hard food, a small amount of water can be added to soften the food. Cat food that is optimized for kittens provides the additional nutrients that are needed for growth, energy, and wellness. Depending on the breed, your cat may have different dietary requirements. You should always consult with your veterinarian for recommendations.</a:t>
            </a:r>
            <a:endParaRPr lang="en-US" sz="1200" b="1" dirty="0"/>
          </a:p>
          <a:p>
            <a:endParaRPr lang="en-US" sz="1200" b="1" dirty="0"/>
          </a:p>
          <a:p>
            <a:r>
              <a:rPr lang="en-US" sz="1200" b="1" dirty="0"/>
              <a:t>One Year to Seven Years</a:t>
            </a:r>
          </a:p>
          <a:p>
            <a:r>
              <a:rPr lang="en-US" sz="1200" dirty="0"/>
              <a:t>This age is when kittens reach the </a:t>
            </a:r>
            <a:r>
              <a:rPr lang="en-US" sz="1200" i="1" dirty="0"/>
              <a:t>cat</a:t>
            </a:r>
            <a:r>
              <a:rPr lang="en-US" sz="1200" dirty="0"/>
              <a:t> stage and do not need as many nutrients. At this age, their level of activity decreases, and so does their metabolism. It is </a:t>
            </a:r>
            <a:r>
              <a:rPr lang="en-US" sz="1200" b="1" dirty="0"/>
              <a:t>not</a:t>
            </a:r>
            <a:r>
              <a:rPr lang="en-US" sz="1200" dirty="0"/>
              <a:t> recommended to leave food out for the cats all day. Instead, provide food a couple times a day so they eat meals rather than snacking throughout the day. This practice reduces the risk of obesity and other weight-related feline ailments.</a:t>
            </a:r>
            <a:endParaRPr lang="en-US" sz="1200" b="1" dirty="0"/>
          </a:p>
          <a:p>
            <a:endParaRPr lang="en-US" sz="1400" b="1" dirty="0"/>
          </a:p>
          <a:p>
            <a:r>
              <a:rPr lang="en-US" sz="1400" b="1" dirty="0"/>
              <a:t>Seven Years and More</a:t>
            </a:r>
          </a:p>
          <a:p>
            <a:r>
              <a:rPr lang="en-US" sz="1200" dirty="0"/>
              <a:t>Much like many living organisms, the body begins to deteriorate and experience a lot of changes. Cats at this age should eat less fats and calories and more quality proteins. This means when you are purchasing packaged foods for your cat, look for food that states a particular protein (such as "salmon") and </a:t>
            </a:r>
            <a:r>
              <a:rPr lang="en-US" sz="1200" b="1" dirty="0"/>
              <a:t>not</a:t>
            </a:r>
            <a:r>
              <a:rPr lang="en-US" sz="1200" dirty="0"/>
              <a:t> just a category (such as fish). This usually means they are byproducts, or combinations, of lesser quality proteins.</a:t>
            </a:r>
          </a:p>
          <a:p>
            <a:endParaRPr lang="en-US" sz="1200" dirty="0"/>
          </a:p>
        </p:txBody>
      </p:sp>
      <p:sp>
        <p:nvSpPr>
          <p:cNvPr id="17" name="TextBox 16">
            <a:extLst>
              <a:ext uri="{FF2B5EF4-FFF2-40B4-BE49-F238E27FC236}">
                <a16:creationId xmlns:a16="http://schemas.microsoft.com/office/drawing/2014/main" id="{8C461D62-1B11-4F0F-A614-D3C27E47B876}"/>
              </a:ext>
            </a:extLst>
          </p:cNvPr>
          <p:cNvSpPr txBox="1"/>
          <p:nvPr/>
        </p:nvSpPr>
        <p:spPr>
          <a:xfrm>
            <a:off x="2601157" y="786134"/>
            <a:ext cx="6862439" cy="369332"/>
          </a:xfrm>
          <a:prstGeom prst="rect">
            <a:avLst/>
          </a:prstGeom>
          <a:noFill/>
        </p:spPr>
        <p:txBody>
          <a:bodyPr wrap="square" rtlCol="0">
            <a:spAutoFit/>
          </a:bodyPr>
          <a:lstStyle/>
          <a:p>
            <a:r>
              <a:rPr lang="en-US" dirty="0">
                <a:solidFill>
                  <a:srgbClr val="BDBDBD"/>
                </a:solidFill>
                <a:hlinkClick r:id="rId8" action="ppaction://hlinksldjump">
                  <a:extLst>
                    <a:ext uri="{A12FA001-AC4F-418D-AE19-62706E023703}">
                      <ahyp:hlinkClr xmlns:ahyp="http://schemas.microsoft.com/office/drawing/2018/hyperlinkcolor" val="tx"/>
                    </a:ext>
                  </a:extLst>
                </a:hlinkClick>
              </a:rPr>
              <a:t>Home</a:t>
            </a:r>
            <a:r>
              <a:rPr lang="en-US" dirty="0">
                <a:solidFill>
                  <a:srgbClr val="BDBDBD"/>
                </a:solidFill>
              </a:rPr>
              <a:t> 	</a:t>
            </a:r>
            <a:r>
              <a:rPr lang="en-US" dirty="0">
                <a:solidFill>
                  <a:srgbClr val="003B6D"/>
                </a:solidFill>
                <a:hlinkClick r:id="rId9" action="ppaction://hlinksldjump">
                  <a:extLst>
                    <a:ext uri="{A12FA001-AC4F-418D-AE19-62706E023703}">
                      <ahyp:hlinkClr xmlns:ahyp="http://schemas.microsoft.com/office/drawing/2018/hyperlinkcolor" val="tx"/>
                    </a:ext>
                  </a:extLst>
                </a:hlinkClick>
              </a:rPr>
              <a:t>Cats</a:t>
            </a:r>
            <a:r>
              <a:rPr lang="en-US" dirty="0">
                <a:solidFill>
                  <a:srgbClr val="BDBDBD"/>
                </a:solidFill>
              </a:rPr>
              <a:t>	 </a:t>
            </a:r>
            <a:r>
              <a:rPr lang="en-US" dirty="0">
                <a:solidFill>
                  <a:srgbClr val="BDBDBD"/>
                </a:solidFill>
                <a:hlinkClick r:id="rId10" action="ppaction://hlinksldjump">
                  <a:extLst>
                    <a:ext uri="{A12FA001-AC4F-418D-AE19-62706E023703}">
                      <ahyp:hlinkClr xmlns:ahyp="http://schemas.microsoft.com/office/drawing/2018/hyperlinkcolor" val="tx"/>
                    </a:ext>
                  </a:extLst>
                </a:hlinkClick>
              </a:rPr>
              <a:t>Dogs</a:t>
            </a:r>
            <a:r>
              <a:rPr lang="en-US" dirty="0">
                <a:solidFill>
                  <a:srgbClr val="BDBDBD"/>
                </a:solidFill>
              </a:rPr>
              <a:t>	 </a:t>
            </a:r>
            <a:r>
              <a:rPr lang="en-US" dirty="0">
                <a:solidFill>
                  <a:srgbClr val="BDBDBD"/>
                </a:solidFill>
                <a:hlinkClick r:id="rId11" action="ppaction://hlinksldjump">
                  <a:extLst>
                    <a:ext uri="{A12FA001-AC4F-418D-AE19-62706E023703}">
                      <ahyp:hlinkClr xmlns:ahyp="http://schemas.microsoft.com/office/drawing/2018/hyperlinkcolor" val="tx"/>
                    </a:ext>
                  </a:extLst>
                </a:hlinkClick>
              </a:rPr>
              <a:t>Birds</a:t>
            </a:r>
            <a:r>
              <a:rPr lang="en-US" dirty="0">
                <a:solidFill>
                  <a:srgbClr val="BDBDBD"/>
                </a:solidFill>
              </a:rPr>
              <a:t>	 </a:t>
            </a:r>
            <a:r>
              <a:rPr lang="en-US" u="sng" dirty="0">
                <a:solidFill>
                  <a:srgbClr val="BDBDBD"/>
                </a:solidFill>
              </a:rPr>
              <a:t>Fish</a:t>
            </a:r>
            <a:r>
              <a:rPr lang="en-US" dirty="0">
                <a:solidFill>
                  <a:srgbClr val="BDBDBD"/>
                </a:solidFill>
              </a:rPr>
              <a:t> 	</a:t>
            </a:r>
            <a:r>
              <a:rPr lang="en-US" u="sng" dirty="0">
                <a:solidFill>
                  <a:srgbClr val="BDBDBD"/>
                </a:solidFill>
              </a:rPr>
              <a:t>Small Animals</a:t>
            </a:r>
          </a:p>
        </p:txBody>
      </p:sp>
      <p:sp>
        <p:nvSpPr>
          <p:cNvPr id="18" name="Title 24">
            <a:extLst>
              <a:ext uri="{FF2B5EF4-FFF2-40B4-BE49-F238E27FC236}">
                <a16:creationId xmlns:a16="http://schemas.microsoft.com/office/drawing/2014/main" id="{52F6675D-E5A2-4CBA-9C82-A3ECC1501795}"/>
              </a:ext>
            </a:extLst>
          </p:cNvPr>
          <p:cNvSpPr>
            <a:spLocks noGrp="1"/>
          </p:cNvSpPr>
          <p:nvPr>
            <p:ph type="title"/>
          </p:nvPr>
        </p:nvSpPr>
        <p:spPr>
          <a:xfrm>
            <a:off x="5364055" y="94952"/>
            <a:ext cx="1686018" cy="448010"/>
          </a:xfrm>
        </p:spPr>
        <p:txBody>
          <a:bodyPr>
            <a:normAutofit/>
          </a:bodyPr>
          <a:lstStyle/>
          <a:p>
            <a:r>
              <a:rPr lang="en-US" sz="800" dirty="0">
                <a:solidFill>
                  <a:schemeClr val="bg1"/>
                </a:solidFill>
              </a:rPr>
              <a:t>Cats</a:t>
            </a:r>
          </a:p>
        </p:txBody>
      </p:sp>
      <p:sp>
        <p:nvSpPr>
          <p:cNvPr id="19" name="TextBox 18">
            <a:extLst>
              <a:ext uri="{FF2B5EF4-FFF2-40B4-BE49-F238E27FC236}">
                <a16:creationId xmlns:a16="http://schemas.microsoft.com/office/drawing/2014/main" id="{5F72908A-CB1D-4750-8114-64CDB9D5568E}"/>
              </a:ext>
            </a:extLst>
          </p:cNvPr>
          <p:cNvSpPr txBox="1"/>
          <p:nvPr/>
        </p:nvSpPr>
        <p:spPr>
          <a:xfrm>
            <a:off x="9667782" y="284417"/>
            <a:ext cx="2423604" cy="307777"/>
          </a:xfrm>
          <a:prstGeom prst="rect">
            <a:avLst/>
          </a:prstGeom>
          <a:noFill/>
        </p:spPr>
        <p:txBody>
          <a:bodyPr wrap="square" rtlCol="0">
            <a:spAutoFit/>
          </a:bodyPr>
          <a:lstStyle/>
          <a:p>
            <a:r>
              <a:rPr lang="en-US" sz="1400" dirty="0"/>
              <a:t>About Us | </a:t>
            </a:r>
            <a:r>
              <a:rPr lang="en-US" sz="1400" u="sng" dirty="0">
                <a:hlinkClick r:id="rId12" action="ppaction://hlinksldjump">
                  <a:extLst>
                    <a:ext uri="{A12FA001-AC4F-418D-AE19-62706E023703}">
                      <ahyp:hlinkClr xmlns:ahyp="http://schemas.microsoft.com/office/drawing/2018/hyperlinkcolor" val="tx"/>
                    </a:ext>
                  </a:extLst>
                </a:hlinkClick>
              </a:rPr>
              <a:t>Contact Us</a:t>
            </a:r>
            <a:endParaRPr lang="en-US" sz="1400" u="sng" dirty="0"/>
          </a:p>
        </p:txBody>
      </p:sp>
      <p:sp>
        <p:nvSpPr>
          <p:cNvPr id="20" name="TextBox 19">
            <a:extLst>
              <a:ext uri="{FF2B5EF4-FFF2-40B4-BE49-F238E27FC236}">
                <a16:creationId xmlns:a16="http://schemas.microsoft.com/office/drawing/2014/main" id="{1497D5F2-02F6-49F8-822B-0BA37102EFEC}"/>
              </a:ext>
            </a:extLst>
          </p:cNvPr>
          <p:cNvSpPr txBox="1"/>
          <p:nvPr/>
        </p:nvSpPr>
        <p:spPr>
          <a:xfrm>
            <a:off x="189996" y="5301124"/>
            <a:ext cx="1411683" cy="523220"/>
          </a:xfrm>
          <a:prstGeom prst="rect">
            <a:avLst/>
          </a:prstGeom>
          <a:noFill/>
        </p:spPr>
        <p:txBody>
          <a:bodyPr wrap="square" rtlCol="0">
            <a:spAutoFit/>
          </a:bodyPr>
          <a:lstStyle/>
          <a:p>
            <a:r>
              <a:rPr lang="en-US" sz="1400" u="sng" dirty="0">
                <a:hlinkClick r:id="rId12" action="ppaction://hlinksldjump"/>
              </a:rPr>
              <a:t>Book a consultation!</a:t>
            </a:r>
            <a:endParaRPr lang="en-US" sz="1400" u="sng" dirty="0"/>
          </a:p>
        </p:txBody>
      </p:sp>
    </p:spTree>
    <p:extLst>
      <p:ext uri="{BB962C8B-B14F-4D97-AF65-F5344CB8AC3E}">
        <p14:creationId xmlns:p14="http://schemas.microsoft.com/office/powerpoint/2010/main" val="34037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drawn yellow balloon-animal dog surrounded by a blue circle.">
            <a:extLst>
              <a:ext uri="{FF2B5EF4-FFF2-40B4-BE49-F238E27FC236}">
                <a16:creationId xmlns:a16="http://schemas.microsoft.com/office/drawing/2014/main" id="{885FC9A1-006C-4036-96D8-2AD5FCFEAA70}"/>
              </a:ext>
            </a:extLst>
          </p:cNvPr>
          <p:cNvPicPr/>
          <p:nvPr/>
        </p:nvPicPr>
        <p:blipFill>
          <a:blip r:embed="rId2">
            <a:extLst>
              <a:ext uri="{28A0092B-C50C-407E-A947-70E740481C1C}">
                <a14:useLocalDpi xmlns:a14="http://schemas.microsoft.com/office/drawing/2010/main" val="0"/>
              </a:ext>
            </a:extLst>
          </a:blip>
          <a:stretch>
            <a:fillRect/>
          </a:stretch>
        </p:blipFill>
        <p:spPr>
          <a:xfrm>
            <a:off x="11446462" y="24024"/>
            <a:ext cx="644924" cy="568170"/>
          </a:xfrm>
          <a:prstGeom prst="rect">
            <a:avLst/>
          </a:prstGeom>
        </p:spPr>
      </p:pic>
      <p:pic>
        <p:nvPicPr>
          <p:cNvPr id="5" name="Picture 4"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3C7F78BB-0A98-4946-9418-1831F600343E}"/>
              </a:ext>
            </a:extLst>
          </p:cNvPr>
          <p:cNvPicPr/>
          <p:nvPr/>
        </p:nvPicPr>
        <p:blipFill>
          <a:blip r:embed="rId3">
            <a:extLst>
              <a:ext uri="{28A0092B-C50C-407E-A947-70E740481C1C}">
                <a14:useLocalDpi xmlns:a14="http://schemas.microsoft.com/office/drawing/2010/main" val="0"/>
              </a:ext>
            </a:extLst>
          </a:blip>
          <a:stretch>
            <a:fillRect/>
          </a:stretch>
        </p:blipFill>
        <p:spPr>
          <a:xfrm>
            <a:off x="73982" y="0"/>
            <a:ext cx="893684" cy="592194"/>
          </a:xfrm>
          <a:prstGeom prst="rect">
            <a:avLst/>
          </a:prstGeom>
        </p:spPr>
      </p:pic>
      <p:sp>
        <p:nvSpPr>
          <p:cNvPr id="7" name="Rectangle 6">
            <a:extLst>
              <a:ext uri="{FF2B5EF4-FFF2-40B4-BE49-F238E27FC236}">
                <a16:creationId xmlns:a16="http://schemas.microsoft.com/office/drawing/2014/main" id="{199FDD9E-2A9A-40BA-9543-0568796BE814}"/>
              </a:ext>
            </a:extLst>
          </p:cNvPr>
          <p:cNvSpPr/>
          <p:nvPr/>
        </p:nvSpPr>
        <p:spPr>
          <a:xfrm>
            <a:off x="73982" y="674703"/>
            <a:ext cx="12017404"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865047-F229-4DCA-9A93-A55C509443AC}"/>
              </a:ext>
            </a:extLst>
          </p:cNvPr>
          <p:cNvSpPr/>
          <p:nvPr/>
        </p:nvSpPr>
        <p:spPr>
          <a:xfrm>
            <a:off x="4361246" y="698921"/>
            <a:ext cx="923277" cy="543757"/>
          </a:xfrm>
          <a:prstGeom prst="rect">
            <a:avLst/>
          </a:prstGeom>
          <a:solidFill>
            <a:srgbClr val="66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ADBDF1-C958-4BD0-9A42-855C887F8176}"/>
              </a:ext>
            </a:extLst>
          </p:cNvPr>
          <p:cNvSpPr/>
          <p:nvPr/>
        </p:nvSpPr>
        <p:spPr>
          <a:xfrm>
            <a:off x="-3052" y="6265806"/>
            <a:ext cx="12195051"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986DD69-5045-489F-BAE7-919A688C7213}"/>
              </a:ext>
            </a:extLst>
          </p:cNvPr>
          <p:cNvSpPr txBox="1"/>
          <p:nvPr/>
        </p:nvSpPr>
        <p:spPr>
          <a:xfrm>
            <a:off x="4822885" y="6396335"/>
            <a:ext cx="2543176" cy="461665"/>
          </a:xfrm>
          <a:prstGeom prst="rect">
            <a:avLst/>
          </a:prstGeom>
          <a:noFill/>
        </p:spPr>
        <p:txBody>
          <a:bodyPr wrap="square" rtlCol="0">
            <a:spAutoFit/>
          </a:bodyPr>
          <a:lstStyle/>
          <a:p>
            <a:r>
              <a:rPr lang="en-US" sz="1200" dirty="0">
                <a:solidFill>
                  <a:srgbClr val="BDBDBD"/>
                </a:solidFill>
                <a:effectLst/>
              </a:rPr>
              <a:t>© 2024 Paradigm Pet Professionals </a:t>
            </a:r>
            <a:br>
              <a:rPr lang="en-US" sz="1200" dirty="0">
                <a:solidFill>
                  <a:srgbClr val="BDBDBD"/>
                </a:solidFill>
                <a:effectLst/>
              </a:rPr>
            </a:br>
            <a:r>
              <a:rPr lang="en-US" sz="1200" dirty="0">
                <a:solidFill>
                  <a:srgbClr val="BDBDBD"/>
                </a:solidFill>
                <a:effectLst/>
              </a:rPr>
              <a:t>               All rights reserved</a:t>
            </a:r>
            <a:endParaRPr lang="en-US" sz="1200" dirty="0">
              <a:solidFill>
                <a:srgbClr val="BDBDBD"/>
              </a:solidFill>
            </a:endParaRPr>
          </a:p>
        </p:txBody>
      </p:sp>
      <p:sp>
        <p:nvSpPr>
          <p:cNvPr id="12" name="TextBox 11">
            <a:extLst>
              <a:ext uri="{FF2B5EF4-FFF2-40B4-BE49-F238E27FC236}">
                <a16:creationId xmlns:a16="http://schemas.microsoft.com/office/drawing/2014/main" id="{5529B1AA-74FA-4886-8DDF-283966CA591A}"/>
              </a:ext>
            </a:extLst>
          </p:cNvPr>
          <p:cNvSpPr txBox="1"/>
          <p:nvPr/>
        </p:nvSpPr>
        <p:spPr>
          <a:xfrm>
            <a:off x="20064" y="1266896"/>
            <a:ext cx="10979369" cy="5262979"/>
          </a:xfrm>
          <a:prstGeom prst="rect">
            <a:avLst/>
          </a:prstGeom>
          <a:noFill/>
        </p:spPr>
        <p:txBody>
          <a:bodyPr wrap="square" rtlCol="0">
            <a:spAutoFit/>
          </a:bodyPr>
          <a:lstStyle/>
          <a:p>
            <a:r>
              <a:rPr lang="en-US" sz="1200" dirty="0"/>
              <a:t>The domestic dog is an extremely social animal and offers a diverse variety of choices as there are well over 300 breeds recognized by the World Canine Organization. Adopting a dog offers mutual benefits between dog and owner. Many studies cite the social benefits of having a companion as well as the reduced feelings of loneliness from adopting a dog. Studies even show medical indicators such as </a:t>
            </a:r>
            <a:r>
              <a:rPr lang="en-US" sz="1200" u="sng" dirty="0">
                <a:hlinkClick r:id="rId4" tooltip="Dog Ownership and Survival"/>
              </a:rPr>
              <a:t>reduced blood pressure and improved lipid profiles</a:t>
            </a:r>
            <a:r>
              <a:rPr lang="en-US" sz="1200" dirty="0"/>
              <a:t>. If you have a dog, it is important to make sure that you care for your dog; be mindful of what you feed your dog and provide enough opportunities for exercise. In this page, you will find more information about how to care for your pets throughout the various stages of their lives.</a:t>
            </a:r>
            <a:endParaRPr lang="en-US" sz="1200" b="1" dirty="0"/>
          </a:p>
          <a:p>
            <a:r>
              <a:rPr lang="en-US" sz="1200" b="1" dirty="0"/>
              <a:t>Diet &amp; Exercise</a:t>
            </a:r>
          </a:p>
          <a:p>
            <a:r>
              <a:rPr lang="en-US" sz="1200" dirty="0"/>
              <a:t>Throughout dogs’ lifespans, they should generally be fed fewer meals as they mature. Puppies should be nursed the first two months, then introduced to three meals per day when they are about three to six months years old. Their food intake should be reduced to two meals per day when they are six months to one year old and finally reduced to one meal after they reach one year old. And a dog’s typical body mass is composed of somewhere between 60 and 70 percent water. The </a:t>
            </a:r>
            <a:r>
              <a:rPr lang="en-US" sz="1200" u="sng" dirty="0">
                <a:hlinkClick r:id="rId5"/>
              </a:rPr>
              <a:t>ASPCA</a:t>
            </a:r>
            <a:r>
              <a:rPr lang="en-US" sz="1200" dirty="0"/>
              <a:t> says just a 10 percent decrease in body water can cause illness, and a 15 percent loss can cause death, so make sure you keep your pooch hydrated!</a:t>
            </a:r>
          </a:p>
          <a:p>
            <a:r>
              <a:rPr lang="en-US" sz="1200" dirty="0"/>
              <a:t> </a:t>
            </a:r>
          </a:p>
          <a:p>
            <a:r>
              <a:rPr lang="en-US" sz="1200" dirty="0"/>
              <a:t>Much like humans, dogs need to have a healthy level of activity to keep their organs healthy, as well as sun and fresh air. The minimum recommended time for exercise varies greatly with breed and size differences, but generally a range of 30–120 minutes of exercise is recommended per day! Can you imagine exercising two hours per day? OK, I know that wouldn't bother some of you reading this. But the thought of it to me makes me cringe! And by the way, exercising your dog does not mean you are being challenged to a push-up contest. Brisk walks are OK too! You can also choose from a variety of toys to encourage physical activity; just be sure they are age appropriate and do not pose a choking hazard. Pay careful attention to toys that require supervision.</a:t>
            </a:r>
            <a:endParaRPr lang="en-US" sz="1200" b="1" dirty="0"/>
          </a:p>
          <a:p>
            <a:r>
              <a:rPr lang="en-US" sz="1200" b="1" dirty="0"/>
              <a:t>Grooming &amp; Handling</a:t>
            </a:r>
          </a:p>
          <a:p>
            <a:r>
              <a:rPr lang="en-US" sz="1200" dirty="0"/>
              <a:t>Keeping your furry family member clean is important to its health. So be sure to brush frequently to reduce the amount of shedding and prevent matted and tangled fur that can prove to be extremely difficult to remove. Check for insects such as ticks and fleas, especially after visiting heavily wooded areas. Bathing is not only important to your dog’s health but can be an exercise depending on how strong willed the dog is. Rinse </a:t>
            </a:r>
            <a:r>
              <a:rPr lang="en-US" sz="1200" b="1" dirty="0"/>
              <a:t>all</a:t>
            </a:r>
            <a:r>
              <a:rPr lang="en-US" sz="1200" dirty="0"/>
              <a:t> of the soap out, as any residual soap can result in a rash. Be sure the soap is formulated for your puppy or dog, since harsh soaps can cause allergic reactions. And as always, be careful how you handle your loved one. No matter the size of your dog, you need to be cautious as you carry your canine. If you have a small dog, then cradle the pup with one hand under the chest and the forearm supporting the back half. If it is a large dog, reach under the belly with both your arms perpendicular to the dog, and use each arm to support the chest and rear as you lift.</a:t>
            </a:r>
            <a:endParaRPr lang="en-US" sz="1200" b="1" dirty="0"/>
          </a:p>
          <a:p>
            <a:r>
              <a:rPr lang="en-US" sz="1200" b="1" dirty="0"/>
              <a:t>Vaccinations &amp; Medications</a:t>
            </a:r>
          </a:p>
          <a:p>
            <a:r>
              <a:rPr lang="en-US" sz="1200" dirty="0"/>
              <a:t>You should </a:t>
            </a:r>
            <a:r>
              <a:rPr lang="en-US" sz="1200" b="1" dirty="0"/>
              <a:t>always</a:t>
            </a:r>
            <a:r>
              <a:rPr lang="en-US" sz="1200" dirty="0"/>
              <a:t> consult with your veterinarian, but there is a core set of vaccines that are typically recommended. Vaccines that reduce the exposure risk to things such as hepatitis, rabies, and parvovirus. Others may be determined by your vet depending on the environment in which the dog resides. Some of these include </a:t>
            </a:r>
            <a:r>
              <a:rPr lang="en-US" sz="1200" u="sng" dirty="0">
                <a:hlinkClick r:id="rId6"/>
              </a:rPr>
              <a:t>Bordetella </a:t>
            </a:r>
            <a:r>
              <a:rPr lang="en-US" sz="1200" u="sng" dirty="0" err="1">
                <a:hlinkClick r:id="rId6"/>
              </a:rPr>
              <a:t>bronchiseptica</a:t>
            </a:r>
            <a:r>
              <a:rPr lang="en-US" sz="1200" u="sng" dirty="0">
                <a:hlinkClick r:id="rId6"/>
              </a:rPr>
              <a:t>, Borrelia burgdorferi, and Leptospira bacteria</a:t>
            </a:r>
            <a:r>
              <a:rPr lang="en-US" sz="1200" dirty="0"/>
              <a:t>.</a:t>
            </a:r>
          </a:p>
          <a:p>
            <a:endParaRPr lang="en-US" sz="1200" dirty="0"/>
          </a:p>
        </p:txBody>
      </p:sp>
      <p:pic>
        <p:nvPicPr>
          <p:cNvPr id="13" name="Picture 12" descr="Close up of a smiling dog's face.">
            <a:extLst>
              <a:ext uri="{FF2B5EF4-FFF2-40B4-BE49-F238E27FC236}">
                <a16:creationId xmlns:a16="http://schemas.microsoft.com/office/drawing/2014/main" id="{8B13F138-8429-4932-B3FC-B197B3087013}"/>
              </a:ext>
            </a:extLst>
          </p:cNvPr>
          <p:cNvPicPr/>
          <p:nvPr/>
        </p:nvPicPr>
        <p:blipFill>
          <a:blip r:embed="rId7">
            <a:extLst>
              <a:ext uri="{28A0092B-C50C-407E-A947-70E740481C1C}">
                <a14:useLocalDpi xmlns:a14="http://schemas.microsoft.com/office/drawing/2010/main" val="0"/>
              </a:ext>
            </a:extLst>
          </a:blip>
          <a:stretch>
            <a:fillRect/>
          </a:stretch>
        </p:blipFill>
        <p:spPr>
          <a:xfrm>
            <a:off x="10909177" y="4525291"/>
            <a:ext cx="1254710" cy="1131902"/>
          </a:xfrm>
          <a:prstGeom prst="rect">
            <a:avLst/>
          </a:prstGeom>
        </p:spPr>
      </p:pic>
      <p:pic>
        <p:nvPicPr>
          <p:cNvPr id="15" name="Picture 14" descr="Dog running on grass with a large log in its mouth. ">
            <a:extLst>
              <a:ext uri="{FF2B5EF4-FFF2-40B4-BE49-F238E27FC236}">
                <a16:creationId xmlns:a16="http://schemas.microsoft.com/office/drawing/2014/main" id="{AACAF10E-A9A9-431C-8765-23DC664F05B0}"/>
              </a:ext>
            </a:extLst>
          </p:cNvPr>
          <p:cNvPicPr/>
          <p:nvPr/>
        </p:nvPicPr>
        <p:blipFill>
          <a:blip r:embed="rId8">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o="urn:schemas-microsoft-com:office:office" xmlns:v="urn:schemas-microsoft-com:vml" xmlns:w10="urn:schemas-microsoft-com:office:word" xmlns:w="http://schemas.openxmlformats.org/wordprocessingml/2006/main" xmlns:a14="http://schemas.microsoft.com/office/drawing/2010/main" xmlns:a16="http://schemas.microsoft.com/office/drawing/2014/main" xmlns:arto="http://schemas.microsoft.com/office/word/2006/arto" xmlns:lc="http://schemas.openxmlformats.org/drawingml/2006/lockedCanvas" id="{54E28CBB-29B8-4AC9-B2C1-EB0CF1391C46}"/>
              </a:ext>
            </a:extLst>
          </a:blip>
          <a:stretch>
            <a:fillRect/>
          </a:stretch>
        </p:blipFill>
        <p:spPr>
          <a:xfrm>
            <a:off x="10944687" y="3097223"/>
            <a:ext cx="1236955" cy="1048158"/>
          </a:xfrm>
          <a:prstGeom prst="rect">
            <a:avLst/>
          </a:prstGeom>
        </p:spPr>
      </p:pic>
      <p:pic>
        <p:nvPicPr>
          <p:cNvPr id="16" name="Picture 15" descr="A goldendoodle and black Labrador retriever sitting on a maroon area rug; both are smiling.">
            <a:extLst>
              <a:ext uri="{FF2B5EF4-FFF2-40B4-BE49-F238E27FC236}">
                <a16:creationId xmlns:a16="http://schemas.microsoft.com/office/drawing/2014/main" id="{7B059772-1452-4F94-856F-AAC6071BC8AE}"/>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10909177" y="1783328"/>
            <a:ext cx="1272466" cy="945472"/>
          </a:xfrm>
          <a:prstGeom prst="rect">
            <a:avLst/>
          </a:prstGeom>
        </p:spPr>
      </p:pic>
      <p:sp>
        <p:nvSpPr>
          <p:cNvPr id="19" name="TextBox 18">
            <a:extLst>
              <a:ext uri="{FF2B5EF4-FFF2-40B4-BE49-F238E27FC236}">
                <a16:creationId xmlns:a16="http://schemas.microsoft.com/office/drawing/2014/main" id="{2CE9FBF4-46CA-41DA-8FCD-FB4BF4508DA6}"/>
              </a:ext>
            </a:extLst>
          </p:cNvPr>
          <p:cNvSpPr txBox="1"/>
          <p:nvPr/>
        </p:nvSpPr>
        <p:spPr>
          <a:xfrm>
            <a:off x="2601157" y="786134"/>
            <a:ext cx="6862439" cy="369332"/>
          </a:xfrm>
          <a:prstGeom prst="rect">
            <a:avLst/>
          </a:prstGeom>
          <a:noFill/>
        </p:spPr>
        <p:txBody>
          <a:bodyPr wrap="square" rtlCol="0">
            <a:spAutoFit/>
          </a:bodyPr>
          <a:lstStyle/>
          <a:p>
            <a:r>
              <a:rPr lang="en-US" dirty="0">
                <a:solidFill>
                  <a:srgbClr val="BDBDBD"/>
                </a:solidFill>
                <a:hlinkClick r:id="rId10" action="ppaction://hlinksldjump">
                  <a:extLst>
                    <a:ext uri="{A12FA001-AC4F-418D-AE19-62706E023703}">
                      <ahyp:hlinkClr xmlns:ahyp="http://schemas.microsoft.com/office/drawing/2018/hyperlinkcolor" val="tx"/>
                    </a:ext>
                  </a:extLst>
                </a:hlinkClick>
              </a:rPr>
              <a:t>Home</a:t>
            </a:r>
            <a:r>
              <a:rPr lang="en-US" dirty="0">
                <a:solidFill>
                  <a:srgbClr val="BDBDBD"/>
                </a:solidFill>
              </a:rPr>
              <a:t> 	</a:t>
            </a:r>
            <a:r>
              <a:rPr lang="en-US" dirty="0">
                <a:solidFill>
                  <a:srgbClr val="BDBDBD"/>
                </a:solidFill>
                <a:hlinkClick r:id="rId11" action="ppaction://hlinksldjump">
                  <a:extLst>
                    <a:ext uri="{A12FA001-AC4F-418D-AE19-62706E023703}">
                      <ahyp:hlinkClr xmlns:ahyp="http://schemas.microsoft.com/office/drawing/2018/hyperlinkcolor" val="tx"/>
                    </a:ext>
                  </a:extLst>
                </a:hlinkClick>
              </a:rPr>
              <a:t>Cats</a:t>
            </a:r>
            <a:r>
              <a:rPr lang="en-US" dirty="0">
                <a:solidFill>
                  <a:srgbClr val="BDBDBD"/>
                </a:solidFill>
              </a:rPr>
              <a:t>	 </a:t>
            </a:r>
            <a:r>
              <a:rPr lang="en-US" dirty="0">
                <a:solidFill>
                  <a:srgbClr val="003B6D"/>
                </a:solidFill>
                <a:hlinkClick r:id="rId12" action="ppaction://hlinksldjump">
                  <a:extLst>
                    <a:ext uri="{A12FA001-AC4F-418D-AE19-62706E023703}">
                      <ahyp:hlinkClr xmlns:ahyp="http://schemas.microsoft.com/office/drawing/2018/hyperlinkcolor" val="tx"/>
                    </a:ext>
                  </a:extLst>
                </a:hlinkClick>
              </a:rPr>
              <a:t>Dogs</a:t>
            </a:r>
            <a:r>
              <a:rPr lang="en-US" dirty="0">
                <a:solidFill>
                  <a:srgbClr val="BDBDBD"/>
                </a:solidFill>
              </a:rPr>
              <a:t>	 </a:t>
            </a:r>
            <a:r>
              <a:rPr lang="en-US" dirty="0">
                <a:solidFill>
                  <a:srgbClr val="BDBDBD"/>
                </a:solidFill>
                <a:hlinkClick r:id="rId13" action="ppaction://hlinksldjump">
                  <a:extLst>
                    <a:ext uri="{A12FA001-AC4F-418D-AE19-62706E023703}">
                      <ahyp:hlinkClr xmlns:ahyp="http://schemas.microsoft.com/office/drawing/2018/hyperlinkcolor" val="tx"/>
                    </a:ext>
                  </a:extLst>
                </a:hlinkClick>
              </a:rPr>
              <a:t>Birds</a:t>
            </a:r>
            <a:r>
              <a:rPr lang="en-US" dirty="0">
                <a:solidFill>
                  <a:srgbClr val="BDBDBD"/>
                </a:solidFill>
              </a:rPr>
              <a:t>	 </a:t>
            </a:r>
            <a:r>
              <a:rPr lang="en-US" u="sng" dirty="0">
                <a:solidFill>
                  <a:srgbClr val="BDBDBD"/>
                </a:solidFill>
              </a:rPr>
              <a:t>Fish</a:t>
            </a:r>
            <a:r>
              <a:rPr lang="en-US" dirty="0">
                <a:solidFill>
                  <a:srgbClr val="BDBDBD"/>
                </a:solidFill>
              </a:rPr>
              <a:t> 	</a:t>
            </a:r>
            <a:r>
              <a:rPr lang="en-US" u="sng" dirty="0">
                <a:solidFill>
                  <a:srgbClr val="BDBDBD"/>
                </a:solidFill>
              </a:rPr>
              <a:t>Small Animals</a:t>
            </a:r>
          </a:p>
        </p:txBody>
      </p:sp>
      <p:sp>
        <p:nvSpPr>
          <p:cNvPr id="20" name="Title 24">
            <a:extLst>
              <a:ext uri="{FF2B5EF4-FFF2-40B4-BE49-F238E27FC236}">
                <a16:creationId xmlns:a16="http://schemas.microsoft.com/office/drawing/2014/main" id="{2664D2D3-B578-492A-B2B7-B964A64A535D}"/>
              </a:ext>
            </a:extLst>
          </p:cNvPr>
          <p:cNvSpPr>
            <a:spLocks noGrp="1"/>
          </p:cNvSpPr>
          <p:nvPr>
            <p:ph type="title"/>
          </p:nvPr>
        </p:nvSpPr>
        <p:spPr>
          <a:xfrm>
            <a:off x="5364055" y="94952"/>
            <a:ext cx="1686018" cy="448010"/>
          </a:xfrm>
        </p:spPr>
        <p:txBody>
          <a:bodyPr>
            <a:normAutofit/>
          </a:bodyPr>
          <a:lstStyle/>
          <a:p>
            <a:r>
              <a:rPr lang="en-US" sz="800" dirty="0">
                <a:solidFill>
                  <a:schemeClr val="bg1"/>
                </a:solidFill>
              </a:rPr>
              <a:t>Dogs</a:t>
            </a:r>
          </a:p>
        </p:txBody>
      </p:sp>
      <p:sp>
        <p:nvSpPr>
          <p:cNvPr id="21" name="TextBox 20">
            <a:extLst>
              <a:ext uri="{FF2B5EF4-FFF2-40B4-BE49-F238E27FC236}">
                <a16:creationId xmlns:a16="http://schemas.microsoft.com/office/drawing/2014/main" id="{A9F36BF9-FB32-470B-AAB1-4ED8571BC39E}"/>
              </a:ext>
            </a:extLst>
          </p:cNvPr>
          <p:cNvSpPr txBox="1"/>
          <p:nvPr/>
        </p:nvSpPr>
        <p:spPr>
          <a:xfrm>
            <a:off x="9667782" y="284417"/>
            <a:ext cx="2423604" cy="307777"/>
          </a:xfrm>
          <a:prstGeom prst="rect">
            <a:avLst/>
          </a:prstGeom>
          <a:noFill/>
        </p:spPr>
        <p:txBody>
          <a:bodyPr wrap="square" rtlCol="0">
            <a:spAutoFit/>
          </a:bodyPr>
          <a:lstStyle/>
          <a:p>
            <a:r>
              <a:rPr lang="en-US" sz="1400" dirty="0"/>
              <a:t>About Us | </a:t>
            </a:r>
            <a:r>
              <a:rPr lang="en-US" sz="1400" u="sng" dirty="0">
                <a:hlinkClick r:id="rId14" action="ppaction://hlinksldjump">
                  <a:extLst>
                    <a:ext uri="{A12FA001-AC4F-418D-AE19-62706E023703}">
                      <ahyp:hlinkClr xmlns:ahyp="http://schemas.microsoft.com/office/drawing/2018/hyperlinkcolor" val="tx"/>
                    </a:ext>
                  </a:extLst>
                </a:hlinkClick>
              </a:rPr>
              <a:t>Contact Us</a:t>
            </a:r>
            <a:endParaRPr lang="en-US" sz="1400" u="sng" dirty="0"/>
          </a:p>
        </p:txBody>
      </p:sp>
      <p:sp>
        <p:nvSpPr>
          <p:cNvPr id="22" name="TextBox 21">
            <a:extLst>
              <a:ext uri="{FF2B5EF4-FFF2-40B4-BE49-F238E27FC236}">
                <a16:creationId xmlns:a16="http://schemas.microsoft.com/office/drawing/2014/main" id="{37A1792B-9669-4B30-BB62-5C67969AFEBA}"/>
              </a:ext>
            </a:extLst>
          </p:cNvPr>
          <p:cNvSpPr txBox="1"/>
          <p:nvPr/>
        </p:nvSpPr>
        <p:spPr>
          <a:xfrm>
            <a:off x="10999433" y="5742586"/>
            <a:ext cx="1411683" cy="523220"/>
          </a:xfrm>
          <a:prstGeom prst="rect">
            <a:avLst/>
          </a:prstGeom>
          <a:noFill/>
        </p:spPr>
        <p:txBody>
          <a:bodyPr wrap="square" rtlCol="0">
            <a:spAutoFit/>
          </a:bodyPr>
          <a:lstStyle/>
          <a:p>
            <a:r>
              <a:rPr lang="en-US" sz="1400" u="sng" dirty="0">
                <a:hlinkClick r:id="rId14" action="ppaction://hlinksldjump"/>
              </a:rPr>
              <a:t>Book a consultation!</a:t>
            </a:r>
            <a:endParaRPr lang="en-US" sz="1400" u="sng" dirty="0"/>
          </a:p>
        </p:txBody>
      </p:sp>
    </p:spTree>
    <p:extLst>
      <p:ext uri="{BB962C8B-B14F-4D97-AF65-F5344CB8AC3E}">
        <p14:creationId xmlns:p14="http://schemas.microsoft.com/office/powerpoint/2010/main" val="215462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drawn yellow balloon-animal dog surrounded by a blue circle.">
            <a:extLst>
              <a:ext uri="{FF2B5EF4-FFF2-40B4-BE49-F238E27FC236}">
                <a16:creationId xmlns:a16="http://schemas.microsoft.com/office/drawing/2014/main" id="{7ABDEFED-2D0B-43A8-9461-6CF608672B1E}"/>
              </a:ext>
            </a:extLst>
          </p:cNvPr>
          <p:cNvPicPr/>
          <p:nvPr/>
        </p:nvPicPr>
        <p:blipFill>
          <a:blip r:embed="rId2">
            <a:extLst>
              <a:ext uri="{28A0092B-C50C-407E-A947-70E740481C1C}">
                <a14:useLocalDpi xmlns:a14="http://schemas.microsoft.com/office/drawing/2010/main" val="0"/>
              </a:ext>
            </a:extLst>
          </a:blip>
          <a:stretch>
            <a:fillRect/>
          </a:stretch>
        </p:blipFill>
        <p:spPr>
          <a:xfrm>
            <a:off x="11446462" y="24024"/>
            <a:ext cx="644924" cy="568170"/>
          </a:xfrm>
          <a:prstGeom prst="rect">
            <a:avLst/>
          </a:prstGeom>
        </p:spPr>
      </p:pic>
      <p:pic>
        <p:nvPicPr>
          <p:cNvPr id="5" name="Picture 4"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7607B326-D8D7-4FB4-AAAA-19993D3DBD8A}"/>
              </a:ext>
            </a:extLst>
          </p:cNvPr>
          <p:cNvPicPr/>
          <p:nvPr/>
        </p:nvPicPr>
        <p:blipFill>
          <a:blip r:embed="rId3">
            <a:extLst>
              <a:ext uri="{28A0092B-C50C-407E-A947-70E740481C1C}">
                <a14:useLocalDpi xmlns:a14="http://schemas.microsoft.com/office/drawing/2010/main" val="0"/>
              </a:ext>
            </a:extLst>
          </a:blip>
          <a:stretch>
            <a:fillRect/>
          </a:stretch>
        </p:blipFill>
        <p:spPr>
          <a:xfrm>
            <a:off x="73982" y="0"/>
            <a:ext cx="893684" cy="592194"/>
          </a:xfrm>
          <a:prstGeom prst="rect">
            <a:avLst/>
          </a:prstGeom>
        </p:spPr>
      </p:pic>
      <p:sp>
        <p:nvSpPr>
          <p:cNvPr id="7" name="Rectangle 6">
            <a:extLst>
              <a:ext uri="{FF2B5EF4-FFF2-40B4-BE49-F238E27FC236}">
                <a16:creationId xmlns:a16="http://schemas.microsoft.com/office/drawing/2014/main" id="{F6C17BAB-0C32-4260-99BA-3307EE65D6F8}"/>
              </a:ext>
            </a:extLst>
          </p:cNvPr>
          <p:cNvSpPr/>
          <p:nvPr/>
        </p:nvSpPr>
        <p:spPr>
          <a:xfrm>
            <a:off x="73982" y="674703"/>
            <a:ext cx="12017404"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FE8C9F-3449-401B-BA25-B7FCF9D1B71A}"/>
              </a:ext>
            </a:extLst>
          </p:cNvPr>
          <p:cNvSpPr/>
          <p:nvPr/>
        </p:nvSpPr>
        <p:spPr>
          <a:xfrm>
            <a:off x="5251973" y="698921"/>
            <a:ext cx="923277" cy="543757"/>
          </a:xfrm>
          <a:prstGeom prst="rect">
            <a:avLst/>
          </a:prstGeom>
          <a:solidFill>
            <a:srgbClr val="66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7DE0FE-CB78-485D-BB71-B0D47C8E8790}"/>
              </a:ext>
            </a:extLst>
          </p:cNvPr>
          <p:cNvSpPr/>
          <p:nvPr/>
        </p:nvSpPr>
        <p:spPr>
          <a:xfrm>
            <a:off x="-3052" y="6265806"/>
            <a:ext cx="12195051"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01CE52-DC7A-49AC-8323-5CB0A76F6B91}"/>
              </a:ext>
            </a:extLst>
          </p:cNvPr>
          <p:cNvSpPr txBox="1"/>
          <p:nvPr/>
        </p:nvSpPr>
        <p:spPr>
          <a:xfrm>
            <a:off x="4822885" y="6396335"/>
            <a:ext cx="2543176" cy="461665"/>
          </a:xfrm>
          <a:prstGeom prst="rect">
            <a:avLst/>
          </a:prstGeom>
          <a:noFill/>
        </p:spPr>
        <p:txBody>
          <a:bodyPr wrap="square" rtlCol="0">
            <a:spAutoFit/>
          </a:bodyPr>
          <a:lstStyle/>
          <a:p>
            <a:r>
              <a:rPr lang="en-US" sz="1200" dirty="0">
                <a:solidFill>
                  <a:srgbClr val="BDBDBD"/>
                </a:solidFill>
                <a:effectLst/>
              </a:rPr>
              <a:t>© 2024 Paradigm Pet Professionals </a:t>
            </a:r>
            <a:br>
              <a:rPr lang="en-US" sz="1200" dirty="0">
                <a:solidFill>
                  <a:srgbClr val="BDBDBD"/>
                </a:solidFill>
                <a:effectLst/>
              </a:rPr>
            </a:br>
            <a:r>
              <a:rPr lang="en-US" sz="1200" dirty="0">
                <a:solidFill>
                  <a:srgbClr val="BDBDBD"/>
                </a:solidFill>
                <a:effectLst/>
              </a:rPr>
              <a:t>               All rights reserved</a:t>
            </a:r>
            <a:endParaRPr lang="en-US" sz="1200" dirty="0">
              <a:solidFill>
                <a:srgbClr val="BDBDBD"/>
              </a:solidFill>
            </a:endParaRPr>
          </a:p>
        </p:txBody>
      </p:sp>
      <p:sp>
        <p:nvSpPr>
          <p:cNvPr id="12" name="TextBox 11">
            <a:extLst>
              <a:ext uri="{FF2B5EF4-FFF2-40B4-BE49-F238E27FC236}">
                <a16:creationId xmlns:a16="http://schemas.microsoft.com/office/drawing/2014/main" id="{DE705765-3CB5-425C-8FDC-0B8014FF7E78}"/>
              </a:ext>
            </a:extLst>
          </p:cNvPr>
          <p:cNvSpPr txBox="1"/>
          <p:nvPr/>
        </p:nvSpPr>
        <p:spPr>
          <a:xfrm>
            <a:off x="2359331" y="1471812"/>
            <a:ext cx="8520253" cy="2893100"/>
          </a:xfrm>
          <a:prstGeom prst="rect">
            <a:avLst/>
          </a:prstGeom>
          <a:noFill/>
        </p:spPr>
        <p:txBody>
          <a:bodyPr wrap="square" rtlCol="0">
            <a:spAutoFit/>
          </a:bodyPr>
          <a:lstStyle/>
          <a:p>
            <a:r>
              <a:rPr lang="en-US" sz="1400" dirty="0"/>
              <a:t>Birds are very intriguing creatures as they can range from birds as small as a Cuban bee hummingbird (about two inches long and a little over 1/20 of an ounce) to as large as an ostrich. While most birds fly, there are some that don't. Birds are amazing and each breed is unique in its own way, particularly when it comes to their relational needs and well-being. Unfortunately, birds can experience sadness and depression just like humans. A number of root causes may be responsible for your bird's depression such as an illness (either physical or mental), losing its companion, or increasingly becoming bored. Some signs to help identify if your bird is experiencing depression may include the following:</a:t>
            </a:r>
          </a:p>
          <a:p>
            <a:pPr marL="742950" lvl="1" indent="-285750">
              <a:buFont typeface="Arial" panose="020B0604020202020204" pitchFamily="34" charset="0"/>
              <a:buChar char="•"/>
            </a:pPr>
            <a:r>
              <a:rPr lang="en-US" sz="1400" dirty="0"/>
              <a:t>reduced appetite</a:t>
            </a:r>
          </a:p>
          <a:p>
            <a:pPr marL="742950" lvl="1" indent="-285750">
              <a:buFont typeface="Arial" panose="020B0604020202020204" pitchFamily="34" charset="0"/>
              <a:buChar char="•"/>
            </a:pPr>
            <a:r>
              <a:rPr lang="en-US" sz="1400" dirty="0"/>
              <a:t>becoming increasingly irritable</a:t>
            </a:r>
          </a:p>
          <a:p>
            <a:pPr marL="742950" lvl="1" indent="-285750">
              <a:buFont typeface="Arial" panose="020B0604020202020204" pitchFamily="34" charset="0"/>
              <a:buChar char="•"/>
            </a:pPr>
            <a:r>
              <a:rPr lang="en-US" sz="1400" dirty="0"/>
              <a:t>aggressive behavior</a:t>
            </a:r>
          </a:p>
          <a:p>
            <a:pPr marL="742950" lvl="1" indent="-285750">
              <a:buFont typeface="Arial" panose="020B0604020202020204" pitchFamily="34" charset="0"/>
              <a:buChar char="•"/>
            </a:pPr>
            <a:r>
              <a:rPr lang="en-US" sz="1400" dirty="0"/>
              <a:t>songs have a different, more solemn tone</a:t>
            </a:r>
          </a:p>
          <a:p>
            <a:r>
              <a:rPr lang="en-US" sz="1400" dirty="0"/>
              <a:t>Be sure to tell your veterinarian if you see signs of any of these symptoms. Just like many illnesses, identifying and treating the symptoms earlier may drastically increase the lifespan of your birdie.</a:t>
            </a:r>
          </a:p>
        </p:txBody>
      </p:sp>
      <p:pic>
        <p:nvPicPr>
          <p:cNvPr id="14" name="Picture 13">
            <a:extLst>
              <a:ext uri="{FF2B5EF4-FFF2-40B4-BE49-F238E27FC236}">
                <a16:creationId xmlns:a16="http://schemas.microsoft.com/office/drawing/2014/main" id="{C66602AC-8ACC-47ED-8AF8-0C487E5F6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15" y="1615735"/>
            <a:ext cx="1396754" cy="2095132"/>
          </a:xfrm>
          <a:prstGeom prst="rect">
            <a:avLst/>
          </a:prstGeom>
        </p:spPr>
      </p:pic>
      <p:pic>
        <p:nvPicPr>
          <p:cNvPr id="16" name="Picture 15">
            <a:extLst>
              <a:ext uri="{FF2B5EF4-FFF2-40B4-BE49-F238E27FC236}">
                <a16:creationId xmlns:a16="http://schemas.microsoft.com/office/drawing/2014/main" id="{F30E26A8-9073-40B7-9960-2D02BBE042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00" y="3821836"/>
            <a:ext cx="1432784" cy="2149178"/>
          </a:xfrm>
          <a:prstGeom prst="rect">
            <a:avLst/>
          </a:prstGeom>
        </p:spPr>
      </p:pic>
      <p:pic>
        <p:nvPicPr>
          <p:cNvPr id="18" name="Picture 17">
            <a:extLst>
              <a:ext uri="{FF2B5EF4-FFF2-40B4-BE49-F238E27FC236}">
                <a16:creationId xmlns:a16="http://schemas.microsoft.com/office/drawing/2014/main" id="{6054FD9C-C23B-4EDE-931A-E40B5AA48A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7886" y="4461882"/>
            <a:ext cx="2414974" cy="1609984"/>
          </a:xfrm>
          <a:prstGeom prst="rect">
            <a:avLst/>
          </a:prstGeom>
        </p:spPr>
      </p:pic>
      <p:pic>
        <p:nvPicPr>
          <p:cNvPr id="21" name="Picture 20">
            <a:extLst>
              <a:ext uri="{FF2B5EF4-FFF2-40B4-BE49-F238E27FC236}">
                <a16:creationId xmlns:a16="http://schemas.microsoft.com/office/drawing/2014/main" id="{D0297AB0-BD34-415B-88E1-3CB2D8300C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4202" y="4373599"/>
            <a:ext cx="2679824" cy="1786550"/>
          </a:xfrm>
          <a:prstGeom prst="rect">
            <a:avLst/>
          </a:prstGeom>
        </p:spPr>
      </p:pic>
      <p:sp>
        <p:nvSpPr>
          <p:cNvPr id="22" name="TextBox 21">
            <a:extLst>
              <a:ext uri="{FF2B5EF4-FFF2-40B4-BE49-F238E27FC236}">
                <a16:creationId xmlns:a16="http://schemas.microsoft.com/office/drawing/2014/main" id="{5A0F7C4E-8346-463D-A18D-82BC6CCF873A}"/>
              </a:ext>
            </a:extLst>
          </p:cNvPr>
          <p:cNvSpPr txBox="1"/>
          <p:nvPr/>
        </p:nvSpPr>
        <p:spPr>
          <a:xfrm>
            <a:off x="2601157" y="786134"/>
            <a:ext cx="6862439" cy="369332"/>
          </a:xfrm>
          <a:prstGeom prst="rect">
            <a:avLst/>
          </a:prstGeom>
          <a:noFill/>
        </p:spPr>
        <p:txBody>
          <a:bodyPr wrap="square" rtlCol="0">
            <a:spAutoFit/>
          </a:bodyPr>
          <a:lstStyle/>
          <a:p>
            <a:r>
              <a:rPr lang="en-US" dirty="0">
                <a:solidFill>
                  <a:srgbClr val="BDBDBD"/>
                </a:solidFill>
                <a:hlinkClick r:id="rId8" action="ppaction://hlinksldjump">
                  <a:extLst>
                    <a:ext uri="{A12FA001-AC4F-418D-AE19-62706E023703}">
                      <ahyp:hlinkClr xmlns:ahyp="http://schemas.microsoft.com/office/drawing/2018/hyperlinkcolor" val="tx"/>
                    </a:ext>
                  </a:extLst>
                </a:hlinkClick>
              </a:rPr>
              <a:t>Home</a:t>
            </a:r>
            <a:r>
              <a:rPr lang="en-US" dirty="0">
                <a:solidFill>
                  <a:srgbClr val="BDBDBD"/>
                </a:solidFill>
              </a:rPr>
              <a:t> 	</a:t>
            </a:r>
            <a:r>
              <a:rPr lang="en-US" dirty="0">
                <a:solidFill>
                  <a:srgbClr val="BDBDBD"/>
                </a:solidFill>
                <a:hlinkClick r:id="rId9" action="ppaction://hlinksldjump">
                  <a:extLst>
                    <a:ext uri="{A12FA001-AC4F-418D-AE19-62706E023703}">
                      <ahyp:hlinkClr xmlns:ahyp="http://schemas.microsoft.com/office/drawing/2018/hyperlinkcolor" val="tx"/>
                    </a:ext>
                  </a:extLst>
                </a:hlinkClick>
              </a:rPr>
              <a:t>Cats</a:t>
            </a:r>
            <a:r>
              <a:rPr lang="en-US" dirty="0">
                <a:solidFill>
                  <a:srgbClr val="BDBDBD"/>
                </a:solidFill>
              </a:rPr>
              <a:t>	 </a:t>
            </a:r>
            <a:r>
              <a:rPr lang="en-US" dirty="0">
                <a:solidFill>
                  <a:srgbClr val="BDBDBD"/>
                </a:solidFill>
                <a:hlinkClick r:id="rId10" action="ppaction://hlinksldjump">
                  <a:extLst>
                    <a:ext uri="{A12FA001-AC4F-418D-AE19-62706E023703}">
                      <ahyp:hlinkClr xmlns:ahyp="http://schemas.microsoft.com/office/drawing/2018/hyperlinkcolor" val="tx"/>
                    </a:ext>
                  </a:extLst>
                </a:hlinkClick>
              </a:rPr>
              <a:t>Dogs</a:t>
            </a:r>
            <a:r>
              <a:rPr lang="en-US" dirty="0">
                <a:solidFill>
                  <a:srgbClr val="BDBDBD"/>
                </a:solidFill>
              </a:rPr>
              <a:t>	 </a:t>
            </a:r>
            <a:r>
              <a:rPr lang="en-US" dirty="0">
                <a:solidFill>
                  <a:srgbClr val="003B6D"/>
                </a:solidFill>
                <a:hlinkClick r:id="rId11" action="ppaction://hlinksldjump">
                  <a:extLst>
                    <a:ext uri="{A12FA001-AC4F-418D-AE19-62706E023703}">
                      <ahyp:hlinkClr xmlns:ahyp="http://schemas.microsoft.com/office/drawing/2018/hyperlinkcolor" val="tx"/>
                    </a:ext>
                  </a:extLst>
                </a:hlinkClick>
              </a:rPr>
              <a:t>Birds</a:t>
            </a:r>
            <a:r>
              <a:rPr lang="en-US" dirty="0">
                <a:solidFill>
                  <a:srgbClr val="BDBDBD"/>
                </a:solidFill>
              </a:rPr>
              <a:t>	 </a:t>
            </a:r>
            <a:r>
              <a:rPr lang="en-US" u="sng" dirty="0">
                <a:solidFill>
                  <a:srgbClr val="BDBDBD"/>
                </a:solidFill>
              </a:rPr>
              <a:t>Fish</a:t>
            </a:r>
            <a:r>
              <a:rPr lang="en-US" dirty="0">
                <a:solidFill>
                  <a:srgbClr val="BDBDBD"/>
                </a:solidFill>
              </a:rPr>
              <a:t> 	</a:t>
            </a:r>
            <a:r>
              <a:rPr lang="en-US" u="sng" dirty="0">
                <a:solidFill>
                  <a:srgbClr val="BDBDBD"/>
                </a:solidFill>
              </a:rPr>
              <a:t>Small Animals</a:t>
            </a:r>
          </a:p>
        </p:txBody>
      </p:sp>
      <p:sp>
        <p:nvSpPr>
          <p:cNvPr id="24" name="Title 24">
            <a:extLst>
              <a:ext uri="{FF2B5EF4-FFF2-40B4-BE49-F238E27FC236}">
                <a16:creationId xmlns:a16="http://schemas.microsoft.com/office/drawing/2014/main" id="{6F81524B-E101-4BB2-B3C2-043013062ADB}"/>
              </a:ext>
            </a:extLst>
          </p:cNvPr>
          <p:cNvSpPr>
            <a:spLocks noGrp="1"/>
          </p:cNvSpPr>
          <p:nvPr>
            <p:ph type="title"/>
          </p:nvPr>
        </p:nvSpPr>
        <p:spPr>
          <a:xfrm>
            <a:off x="5364055" y="94952"/>
            <a:ext cx="1686018" cy="448010"/>
          </a:xfrm>
        </p:spPr>
        <p:txBody>
          <a:bodyPr>
            <a:normAutofit/>
          </a:bodyPr>
          <a:lstStyle/>
          <a:p>
            <a:r>
              <a:rPr lang="en-US" sz="800" dirty="0">
                <a:solidFill>
                  <a:schemeClr val="bg1"/>
                </a:solidFill>
              </a:rPr>
              <a:t>Birds</a:t>
            </a:r>
          </a:p>
        </p:txBody>
      </p:sp>
      <p:sp>
        <p:nvSpPr>
          <p:cNvPr id="25" name="TextBox 24">
            <a:extLst>
              <a:ext uri="{FF2B5EF4-FFF2-40B4-BE49-F238E27FC236}">
                <a16:creationId xmlns:a16="http://schemas.microsoft.com/office/drawing/2014/main" id="{40A2E04E-77F4-454B-87DE-F192744C79EB}"/>
              </a:ext>
            </a:extLst>
          </p:cNvPr>
          <p:cNvSpPr txBox="1"/>
          <p:nvPr/>
        </p:nvSpPr>
        <p:spPr>
          <a:xfrm>
            <a:off x="9667782" y="284417"/>
            <a:ext cx="2423604" cy="307777"/>
          </a:xfrm>
          <a:prstGeom prst="rect">
            <a:avLst/>
          </a:prstGeom>
          <a:noFill/>
        </p:spPr>
        <p:txBody>
          <a:bodyPr wrap="square" rtlCol="0">
            <a:spAutoFit/>
          </a:bodyPr>
          <a:lstStyle/>
          <a:p>
            <a:r>
              <a:rPr lang="en-US" sz="1400" dirty="0"/>
              <a:t>About Us | </a:t>
            </a:r>
            <a:r>
              <a:rPr lang="en-US" sz="1400" u="sng" dirty="0">
                <a:hlinkClick r:id="rId12" action="ppaction://hlinksldjump">
                  <a:extLst>
                    <a:ext uri="{A12FA001-AC4F-418D-AE19-62706E023703}">
                      <ahyp:hlinkClr xmlns:ahyp="http://schemas.microsoft.com/office/drawing/2018/hyperlinkcolor" val="tx"/>
                    </a:ext>
                  </a:extLst>
                </a:hlinkClick>
              </a:rPr>
              <a:t>Contact Us</a:t>
            </a:r>
            <a:endParaRPr lang="en-US" sz="1400" u="sng" dirty="0"/>
          </a:p>
        </p:txBody>
      </p:sp>
      <p:sp>
        <p:nvSpPr>
          <p:cNvPr id="26" name="TextBox 25">
            <a:extLst>
              <a:ext uri="{FF2B5EF4-FFF2-40B4-BE49-F238E27FC236}">
                <a16:creationId xmlns:a16="http://schemas.microsoft.com/office/drawing/2014/main" id="{EB1D9215-0D0F-47A5-B647-1B4817258488}"/>
              </a:ext>
            </a:extLst>
          </p:cNvPr>
          <p:cNvSpPr txBox="1"/>
          <p:nvPr/>
        </p:nvSpPr>
        <p:spPr>
          <a:xfrm>
            <a:off x="5510884" y="5620128"/>
            <a:ext cx="1411683" cy="523220"/>
          </a:xfrm>
          <a:prstGeom prst="rect">
            <a:avLst/>
          </a:prstGeom>
          <a:noFill/>
        </p:spPr>
        <p:txBody>
          <a:bodyPr wrap="square" rtlCol="0">
            <a:spAutoFit/>
          </a:bodyPr>
          <a:lstStyle/>
          <a:p>
            <a:r>
              <a:rPr lang="en-US" sz="1400" u="sng" dirty="0">
                <a:hlinkClick r:id="rId12" action="ppaction://hlinksldjump"/>
              </a:rPr>
              <a:t>Book a consultation!</a:t>
            </a:r>
            <a:endParaRPr lang="en-US" sz="1400" u="sng" dirty="0"/>
          </a:p>
        </p:txBody>
      </p:sp>
    </p:spTree>
    <p:extLst>
      <p:ext uri="{BB962C8B-B14F-4D97-AF65-F5344CB8AC3E}">
        <p14:creationId xmlns:p14="http://schemas.microsoft.com/office/powerpoint/2010/main" val="218021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CECDE9-9234-48DA-9321-B35966BB39B4}"/>
              </a:ext>
            </a:extLst>
          </p:cNvPr>
          <p:cNvSpPr/>
          <p:nvPr/>
        </p:nvSpPr>
        <p:spPr>
          <a:xfrm>
            <a:off x="10523185" y="320315"/>
            <a:ext cx="923277" cy="543757"/>
          </a:xfrm>
          <a:prstGeom prst="rect">
            <a:avLst/>
          </a:prstGeom>
          <a:solidFill>
            <a:srgbClr val="66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drawn yellow balloon-animal dog surrounded by a blue circle.">
            <a:extLst>
              <a:ext uri="{FF2B5EF4-FFF2-40B4-BE49-F238E27FC236}">
                <a16:creationId xmlns:a16="http://schemas.microsoft.com/office/drawing/2014/main" id="{E6BC402E-EBA2-4A8E-896C-2AF9B37EAFE7}"/>
              </a:ext>
            </a:extLst>
          </p:cNvPr>
          <p:cNvPicPr/>
          <p:nvPr/>
        </p:nvPicPr>
        <p:blipFill>
          <a:blip r:embed="rId2">
            <a:extLst>
              <a:ext uri="{28A0092B-C50C-407E-A947-70E740481C1C}">
                <a14:useLocalDpi xmlns:a14="http://schemas.microsoft.com/office/drawing/2010/main" val="0"/>
              </a:ext>
            </a:extLst>
          </a:blip>
          <a:stretch>
            <a:fillRect/>
          </a:stretch>
        </p:blipFill>
        <p:spPr>
          <a:xfrm>
            <a:off x="11446462" y="24024"/>
            <a:ext cx="644924" cy="568170"/>
          </a:xfrm>
          <a:prstGeom prst="rect">
            <a:avLst/>
          </a:prstGeom>
        </p:spPr>
      </p:pic>
      <p:pic>
        <p:nvPicPr>
          <p:cNvPr id="5" name="Picture 4" descr="Large capital &quot;P&quot; in dark blue with two shadow layers of the &quot;P&quot; in light blue and gray. The words &quot;Paradigm Pet Professionals&quot; stacked on the right side of the Large capital &quot;P.&quot;&#10;&#10;">
            <a:extLst>
              <a:ext uri="{FF2B5EF4-FFF2-40B4-BE49-F238E27FC236}">
                <a16:creationId xmlns:a16="http://schemas.microsoft.com/office/drawing/2014/main" id="{A9D118CE-C239-4C5C-8647-3C2CE8C7F045}"/>
              </a:ext>
            </a:extLst>
          </p:cNvPr>
          <p:cNvPicPr/>
          <p:nvPr/>
        </p:nvPicPr>
        <p:blipFill>
          <a:blip r:embed="rId3">
            <a:extLst>
              <a:ext uri="{28A0092B-C50C-407E-A947-70E740481C1C}">
                <a14:useLocalDpi xmlns:a14="http://schemas.microsoft.com/office/drawing/2010/main" val="0"/>
              </a:ext>
            </a:extLst>
          </a:blip>
          <a:stretch>
            <a:fillRect/>
          </a:stretch>
        </p:blipFill>
        <p:spPr>
          <a:xfrm>
            <a:off x="73982" y="0"/>
            <a:ext cx="893684" cy="592194"/>
          </a:xfrm>
          <a:prstGeom prst="rect">
            <a:avLst/>
          </a:prstGeom>
        </p:spPr>
      </p:pic>
      <p:sp>
        <p:nvSpPr>
          <p:cNvPr id="7" name="Rectangle 6">
            <a:extLst>
              <a:ext uri="{FF2B5EF4-FFF2-40B4-BE49-F238E27FC236}">
                <a16:creationId xmlns:a16="http://schemas.microsoft.com/office/drawing/2014/main" id="{77A7D990-9CDB-421F-AF51-E9B06CF63070}"/>
              </a:ext>
            </a:extLst>
          </p:cNvPr>
          <p:cNvSpPr/>
          <p:nvPr/>
        </p:nvSpPr>
        <p:spPr>
          <a:xfrm>
            <a:off x="73982" y="674703"/>
            <a:ext cx="12017404"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6A440E-75F0-4555-A512-9E2560D6DAD0}"/>
              </a:ext>
            </a:extLst>
          </p:cNvPr>
          <p:cNvSpPr/>
          <p:nvPr/>
        </p:nvSpPr>
        <p:spPr>
          <a:xfrm>
            <a:off x="-3052" y="6265806"/>
            <a:ext cx="12195051" cy="592194"/>
          </a:xfrm>
          <a:prstGeom prst="rect">
            <a:avLst/>
          </a:prstGeom>
          <a:solidFill>
            <a:srgbClr val="003B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94C0E06-E593-4606-89F1-7F6F9206C9CA}"/>
              </a:ext>
            </a:extLst>
          </p:cNvPr>
          <p:cNvSpPr txBox="1"/>
          <p:nvPr/>
        </p:nvSpPr>
        <p:spPr>
          <a:xfrm>
            <a:off x="4822885" y="6396335"/>
            <a:ext cx="2543176" cy="461665"/>
          </a:xfrm>
          <a:prstGeom prst="rect">
            <a:avLst/>
          </a:prstGeom>
          <a:noFill/>
        </p:spPr>
        <p:txBody>
          <a:bodyPr wrap="square" rtlCol="0">
            <a:spAutoFit/>
          </a:bodyPr>
          <a:lstStyle/>
          <a:p>
            <a:r>
              <a:rPr lang="en-US" sz="1200" dirty="0">
                <a:solidFill>
                  <a:srgbClr val="BDBDBD"/>
                </a:solidFill>
                <a:effectLst/>
              </a:rPr>
              <a:t>© 2024 Paradigm Pet Professionals </a:t>
            </a:r>
            <a:br>
              <a:rPr lang="en-US" sz="1200" dirty="0">
                <a:solidFill>
                  <a:srgbClr val="BDBDBD"/>
                </a:solidFill>
                <a:effectLst/>
              </a:rPr>
            </a:br>
            <a:r>
              <a:rPr lang="en-US" sz="1200" dirty="0">
                <a:solidFill>
                  <a:srgbClr val="BDBDBD"/>
                </a:solidFill>
                <a:effectLst/>
              </a:rPr>
              <a:t>               All rights reserved</a:t>
            </a:r>
            <a:endParaRPr lang="en-US" sz="1200" dirty="0">
              <a:solidFill>
                <a:srgbClr val="BDBDBD"/>
              </a:solidFill>
            </a:endParaRPr>
          </a:p>
        </p:txBody>
      </p:sp>
      <p:sp>
        <p:nvSpPr>
          <p:cNvPr id="17" name="TextBox 16">
            <a:extLst>
              <a:ext uri="{FF2B5EF4-FFF2-40B4-BE49-F238E27FC236}">
                <a16:creationId xmlns:a16="http://schemas.microsoft.com/office/drawing/2014/main" id="{E8C49F1D-A562-44FC-A194-FC4AB371E462}"/>
              </a:ext>
            </a:extLst>
          </p:cNvPr>
          <p:cNvSpPr txBox="1"/>
          <p:nvPr/>
        </p:nvSpPr>
        <p:spPr>
          <a:xfrm>
            <a:off x="2204295" y="2851267"/>
            <a:ext cx="1882066" cy="369332"/>
          </a:xfrm>
          <a:prstGeom prst="rect">
            <a:avLst/>
          </a:prstGeom>
          <a:noFill/>
        </p:spPr>
        <p:txBody>
          <a:bodyPr wrap="square" rtlCol="0">
            <a:spAutoFit/>
          </a:bodyPr>
          <a:lstStyle/>
          <a:p>
            <a:r>
              <a:rPr lang="en-US" dirty="0"/>
              <a:t>Name:</a:t>
            </a:r>
          </a:p>
        </p:txBody>
      </p:sp>
      <p:sp>
        <p:nvSpPr>
          <p:cNvPr id="18" name="TextBox 17">
            <a:extLst>
              <a:ext uri="{FF2B5EF4-FFF2-40B4-BE49-F238E27FC236}">
                <a16:creationId xmlns:a16="http://schemas.microsoft.com/office/drawing/2014/main" id="{54FC13D3-A463-4153-A84C-B640A8A39BFE}"/>
              </a:ext>
            </a:extLst>
          </p:cNvPr>
          <p:cNvSpPr txBox="1"/>
          <p:nvPr/>
        </p:nvSpPr>
        <p:spPr>
          <a:xfrm>
            <a:off x="1352367" y="3241943"/>
            <a:ext cx="1882066" cy="369332"/>
          </a:xfrm>
          <a:prstGeom prst="rect">
            <a:avLst/>
          </a:prstGeom>
          <a:noFill/>
        </p:spPr>
        <p:txBody>
          <a:bodyPr wrap="square" rtlCol="0">
            <a:spAutoFit/>
          </a:bodyPr>
          <a:lstStyle/>
          <a:p>
            <a:r>
              <a:rPr lang="en-US" dirty="0"/>
              <a:t>Phone Number:</a:t>
            </a:r>
          </a:p>
        </p:txBody>
      </p:sp>
      <p:sp>
        <p:nvSpPr>
          <p:cNvPr id="19" name="TextBox 18">
            <a:extLst>
              <a:ext uri="{FF2B5EF4-FFF2-40B4-BE49-F238E27FC236}">
                <a16:creationId xmlns:a16="http://schemas.microsoft.com/office/drawing/2014/main" id="{14CF85C2-D72F-4AD6-A171-609D5279D901}"/>
              </a:ext>
            </a:extLst>
          </p:cNvPr>
          <p:cNvSpPr txBox="1"/>
          <p:nvPr/>
        </p:nvSpPr>
        <p:spPr>
          <a:xfrm>
            <a:off x="2293400" y="3639233"/>
            <a:ext cx="1882066" cy="369332"/>
          </a:xfrm>
          <a:prstGeom prst="rect">
            <a:avLst/>
          </a:prstGeom>
          <a:noFill/>
        </p:spPr>
        <p:txBody>
          <a:bodyPr wrap="square" rtlCol="0">
            <a:spAutoFit/>
          </a:bodyPr>
          <a:lstStyle/>
          <a:p>
            <a:r>
              <a:rPr lang="en-US" dirty="0"/>
              <a:t>Email:</a:t>
            </a:r>
          </a:p>
        </p:txBody>
      </p:sp>
      <p:sp>
        <p:nvSpPr>
          <p:cNvPr id="20" name="TextBox 19">
            <a:extLst>
              <a:ext uri="{FF2B5EF4-FFF2-40B4-BE49-F238E27FC236}">
                <a16:creationId xmlns:a16="http://schemas.microsoft.com/office/drawing/2014/main" id="{EF8B4E81-B8EB-462C-ADF7-59F278D98A65}"/>
              </a:ext>
            </a:extLst>
          </p:cNvPr>
          <p:cNvSpPr txBox="1"/>
          <p:nvPr/>
        </p:nvSpPr>
        <p:spPr>
          <a:xfrm>
            <a:off x="1842115" y="4046729"/>
            <a:ext cx="1882066" cy="369332"/>
          </a:xfrm>
          <a:prstGeom prst="rect">
            <a:avLst/>
          </a:prstGeom>
          <a:noFill/>
        </p:spPr>
        <p:txBody>
          <a:bodyPr wrap="square" rtlCol="0">
            <a:spAutoFit/>
          </a:bodyPr>
          <a:lstStyle/>
          <a:p>
            <a:r>
              <a:rPr lang="en-US" dirty="0"/>
              <a:t>Time Zone:</a:t>
            </a:r>
          </a:p>
        </p:txBody>
      </p:sp>
      <p:sp>
        <p:nvSpPr>
          <p:cNvPr id="21" name="TextBox 20">
            <a:extLst>
              <a:ext uri="{FF2B5EF4-FFF2-40B4-BE49-F238E27FC236}">
                <a16:creationId xmlns:a16="http://schemas.microsoft.com/office/drawing/2014/main" id="{F68EBE96-B280-4C46-8FF1-7F89916E9061}"/>
              </a:ext>
            </a:extLst>
          </p:cNvPr>
          <p:cNvSpPr txBox="1"/>
          <p:nvPr/>
        </p:nvSpPr>
        <p:spPr>
          <a:xfrm>
            <a:off x="5447603" y="2972393"/>
            <a:ext cx="1882066" cy="369332"/>
          </a:xfrm>
          <a:prstGeom prst="rect">
            <a:avLst/>
          </a:prstGeom>
          <a:noFill/>
        </p:spPr>
        <p:txBody>
          <a:bodyPr wrap="square" rtlCol="0">
            <a:spAutoFit/>
          </a:bodyPr>
          <a:lstStyle/>
          <a:p>
            <a:r>
              <a:rPr lang="en-US" dirty="0"/>
              <a:t>Pet Name:</a:t>
            </a:r>
          </a:p>
        </p:txBody>
      </p:sp>
      <p:sp>
        <p:nvSpPr>
          <p:cNvPr id="22" name="TextBox 21">
            <a:extLst>
              <a:ext uri="{FF2B5EF4-FFF2-40B4-BE49-F238E27FC236}">
                <a16:creationId xmlns:a16="http://schemas.microsoft.com/office/drawing/2014/main" id="{0967A0DD-2DAC-42BD-A1F9-D1C41BEE7D9C}"/>
              </a:ext>
            </a:extLst>
          </p:cNvPr>
          <p:cNvSpPr txBox="1"/>
          <p:nvPr/>
        </p:nvSpPr>
        <p:spPr>
          <a:xfrm>
            <a:off x="5552981" y="3402766"/>
            <a:ext cx="1882066" cy="369332"/>
          </a:xfrm>
          <a:prstGeom prst="rect">
            <a:avLst/>
          </a:prstGeom>
          <a:noFill/>
        </p:spPr>
        <p:txBody>
          <a:bodyPr wrap="square" rtlCol="0">
            <a:spAutoFit/>
          </a:bodyPr>
          <a:lstStyle/>
          <a:p>
            <a:r>
              <a:rPr lang="en-US" dirty="0"/>
              <a:t>Pet Type:</a:t>
            </a:r>
          </a:p>
        </p:txBody>
      </p:sp>
      <p:sp>
        <p:nvSpPr>
          <p:cNvPr id="23" name="TextBox 22">
            <a:extLst>
              <a:ext uri="{FF2B5EF4-FFF2-40B4-BE49-F238E27FC236}">
                <a16:creationId xmlns:a16="http://schemas.microsoft.com/office/drawing/2014/main" id="{54CA8C49-71DB-4A5D-8972-2A93FC69170C}"/>
              </a:ext>
            </a:extLst>
          </p:cNvPr>
          <p:cNvSpPr txBox="1"/>
          <p:nvPr/>
        </p:nvSpPr>
        <p:spPr>
          <a:xfrm>
            <a:off x="5637318" y="3809189"/>
            <a:ext cx="1882066" cy="369332"/>
          </a:xfrm>
          <a:prstGeom prst="rect">
            <a:avLst/>
          </a:prstGeom>
          <a:noFill/>
        </p:spPr>
        <p:txBody>
          <a:bodyPr wrap="square" rtlCol="0">
            <a:spAutoFit/>
          </a:bodyPr>
          <a:lstStyle/>
          <a:p>
            <a:r>
              <a:rPr lang="en-US" dirty="0"/>
              <a:t>Pet Age:</a:t>
            </a:r>
          </a:p>
        </p:txBody>
      </p:sp>
      <p:sp>
        <p:nvSpPr>
          <p:cNvPr id="28" name="Rectangle: Rounded Corners 27">
            <a:extLst>
              <a:ext uri="{FF2B5EF4-FFF2-40B4-BE49-F238E27FC236}">
                <a16:creationId xmlns:a16="http://schemas.microsoft.com/office/drawing/2014/main" id="{0017C6FC-032A-4E97-A758-9CAB40036610}"/>
              </a:ext>
            </a:extLst>
          </p:cNvPr>
          <p:cNvSpPr/>
          <p:nvPr/>
        </p:nvSpPr>
        <p:spPr>
          <a:xfrm>
            <a:off x="6646414" y="3051763"/>
            <a:ext cx="1882066" cy="299487"/>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14699334-73AE-4791-A39C-2F3CD2F1262B}"/>
              </a:ext>
            </a:extLst>
          </p:cNvPr>
          <p:cNvSpPr/>
          <p:nvPr/>
        </p:nvSpPr>
        <p:spPr>
          <a:xfrm>
            <a:off x="6646414" y="3459777"/>
            <a:ext cx="1882066" cy="297769"/>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A19DD09-B1D3-41FE-B972-F59742D01CE5}"/>
              </a:ext>
            </a:extLst>
          </p:cNvPr>
          <p:cNvSpPr/>
          <p:nvPr/>
        </p:nvSpPr>
        <p:spPr>
          <a:xfrm>
            <a:off x="6656773" y="3847439"/>
            <a:ext cx="1871707" cy="286471"/>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3481976-3A8A-42D5-95F9-0836B8D68500}"/>
              </a:ext>
            </a:extLst>
          </p:cNvPr>
          <p:cNvSpPr/>
          <p:nvPr/>
        </p:nvSpPr>
        <p:spPr>
          <a:xfrm>
            <a:off x="3075789" y="2902020"/>
            <a:ext cx="1882066" cy="299487"/>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0D0D712-50C6-4E1B-A8D2-CF23446A9664}"/>
              </a:ext>
            </a:extLst>
          </p:cNvPr>
          <p:cNvSpPr/>
          <p:nvPr/>
        </p:nvSpPr>
        <p:spPr>
          <a:xfrm>
            <a:off x="3075789" y="3310034"/>
            <a:ext cx="1882066" cy="297769"/>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1C11721-7996-4FEB-B818-8633BA6A6DCD}"/>
              </a:ext>
            </a:extLst>
          </p:cNvPr>
          <p:cNvSpPr/>
          <p:nvPr/>
        </p:nvSpPr>
        <p:spPr>
          <a:xfrm>
            <a:off x="3086148" y="3697696"/>
            <a:ext cx="1871707" cy="286471"/>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8BA4C95F-45F3-4595-B5E5-101CD3E97D72}"/>
              </a:ext>
            </a:extLst>
          </p:cNvPr>
          <p:cNvSpPr/>
          <p:nvPr/>
        </p:nvSpPr>
        <p:spPr>
          <a:xfrm>
            <a:off x="3117544" y="4088160"/>
            <a:ext cx="1871707" cy="286471"/>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E662098-08BD-41A3-8638-A1660418E14C}"/>
              </a:ext>
            </a:extLst>
          </p:cNvPr>
          <p:cNvSpPr/>
          <p:nvPr/>
        </p:nvSpPr>
        <p:spPr>
          <a:xfrm>
            <a:off x="4957855" y="4989250"/>
            <a:ext cx="1138145" cy="592194"/>
          </a:xfrm>
          <a:prstGeom prst="roundRect">
            <a:avLst/>
          </a:prstGeom>
          <a:noFill/>
          <a:ln w="28575">
            <a:solidFill>
              <a:srgbClr val="00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3E96E9D-CFD1-4549-B602-116FE38E4594}"/>
              </a:ext>
            </a:extLst>
          </p:cNvPr>
          <p:cNvSpPr txBox="1"/>
          <p:nvPr/>
        </p:nvSpPr>
        <p:spPr>
          <a:xfrm>
            <a:off x="5097260" y="5100681"/>
            <a:ext cx="911441" cy="369332"/>
          </a:xfrm>
          <a:prstGeom prst="rect">
            <a:avLst/>
          </a:prstGeom>
          <a:noFill/>
        </p:spPr>
        <p:txBody>
          <a:bodyPr wrap="square" rtlCol="0">
            <a:spAutoFit/>
          </a:bodyPr>
          <a:lstStyle/>
          <a:p>
            <a:r>
              <a:rPr lang="en-US" dirty="0"/>
              <a:t>Submit</a:t>
            </a:r>
          </a:p>
        </p:txBody>
      </p:sp>
      <p:sp>
        <p:nvSpPr>
          <p:cNvPr id="37" name="TextBox 36">
            <a:extLst>
              <a:ext uri="{FF2B5EF4-FFF2-40B4-BE49-F238E27FC236}">
                <a16:creationId xmlns:a16="http://schemas.microsoft.com/office/drawing/2014/main" id="{2931A52B-F092-412A-82FF-5074B481C6D5}"/>
              </a:ext>
            </a:extLst>
          </p:cNvPr>
          <p:cNvSpPr txBox="1"/>
          <p:nvPr/>
        </p:nvSpPr>
        <p:spPr>
          <a:xfrm>
            <a:off x="3033392" y="1368753"/>
            <a:ext cx="8413070" cy="646331"/>
          </a:xfrm>
          <a:prstGeom prst="rect">
            <a:avLst/>
          </a:prstGeom>
          <a:noFill/>
        </p:spPr>
        <p:txBody>
          <a:bodyPr wrap="square" rtlCol="0">
            <a:spAutoFit/>
          </a:bodyPr>
          <a:lstStyle/>
          <a:p>
            <a:r>
              <a:rPr lang="en-US" sz="3600" dirty="0">
                <a:solidFill>
                  <a:srgbClr val="002060"/>
                </a:solidFill>
              </a:rPr>
              <a:t>Speak to a Pexpert Today!</a:t>
            </a:r>
          </a:p>
        </p:txBody>
      </p:sp>
      <p:sp>
        <p:nvSpPr>
          <p:cNvPr id="38" name="TextBox 37">
            <a:extLst>
              <a:ext uri="{FF2B5EF4-FFF2-40B4-BE49-F238E27FC236}">
                <a16:creationId xmlns:a16="http://schemas.microsoft.com/office/drawing/2014/main" id="{CFE92DE6-E6D4-4764-AEB7-1A50BEA97E17}"/>
              </a:ext>
            </a:extLst>
          </p:cNvPr>
          <p:cNvSpPr txBox="1"/>
          <p:nvPr/>
        </p:nvSpPr>
        <p:spPr>
          <a:xfrm>
            <a:off x="2601157" y="786134"/>
            <a:ext cx="6862439" cy="369332"/>
          </a:xfrm>
          <a:prstGeom prst="rect">
            <a:avLst/>
          </a:prstGeom>
          <a:noFill/>
        </p:spPr>
        <p:txBody>
          <a:bodyPr wrap="square" rtlCol="0">
            <a:spAutoFit/>
          </a:bodyPr>
          <a:lstStyle/>
          <a:p>
            <a:r>
              <a:rPr lang="en-US" dirty="0">
                <a:solidFill>
                  <a:srgbClr val="BDBDBD"/>
                </a:solidFill>
                <a:hlinkClick r:id="rId4" action="ppaction://hlinksldjump">
                  <a:extLst>
                    <a:ext uri="{A12FA001-AC4F-418D-AE19-62706E023703}">
                      <ahyp:hlinkClr xmlns:ahyp="http://schemas.microsoft.com/office/drawing/2018/hyperlinkcolor" val="tx"/>
                    </a:ext>
                  </a:extLst>
                </a:hlinkClick>
              </a:rPr>
              <a:t>Home</a:t>
            </a:r>
            <a:r>
              <a:rPr lang="en-US" dirty="0">
                <a:solidFill>
                  <a:srgbClr val="BDBDBD"/>
                </a:solidFill>
              </a:rPr>
              <a:t> 	</a:t>
            </a:r>
            <a:r>
              <a:rPr lang="en-US" dirty="0">
                <a:solidFill>
                  <a:srgbClr val="BDBDBD"/>
                </a:solidFill>
                <a:hlinkClick r:id="rId5" action="ppaction://hlinksldjump">
                  <a:extLst>
                    <a:ext uri="{A12FA001-AC4F-418D-AE19-62706E023703}">
                      <ahyp:hlinkClr xmlns:ahyp="http://schemas.microsoft.com/office/drawing/2018/hyperlinkcolor" val="tx"/>
                    </a:ext>
                  </a:extLst>
                </a:hlinkClick>
              </a:rPr>
              <a:t>Cats</a:t>
            </a:r>
            <a:r>
              <a:rPr lang="en-US" dirty="0">
                <a:solidFill>
                  <a:srgbClr val="BDBDBD"/>
                </a:solidFill>
              </a:rPr>
              <a:t>	 </a:t>
            </a:r>
            <a:r>
              <a:rPr lang="en-US" dirty="0">
                <a:solidFill>
                  <a:srgbClr val="BDBDBD"/>
                </a:solidFill>
                <a:hlinkClick r:id="rId6" action="ppaction://hlinksldjump">
                  <a:extLst>
                    <a:ext uri="{A12FA001-AC4F-418D-AE19-62706E023703}">
                      <ahyp:hlinkClr xmlns:ahyp="http://schemas.microsoft.com/office/drawing/2018/hyperlinkcolor" val="tx"/>
                    </a:ext>
                  </a:extLst>
                </a:hlinkClick>
              </a:rPr>
              <a:t>Dogs</a:t>
            </a:r>
            <a:r>
              <a:rPr lang="en-US" dirty="0">
                <a:solidFill>
                  <a:srgbClr val="BDBDBD"/>
                </a:solidFill>
              </a:rPr>
              <a:t>	 </a:t>
            </a:r>
            <a:r>
              <a:rPr lang="en-US" dirty="0">
                <a:solidFill>
                  <a:srgbClr val="BDBDBD"/>
                </a:solidFill>
                <a:hlinkClick r:id="rId7" action="ppaction://hlinksldjump">
                  <a:extLst>
                    <a:ext uri="{A12FA001-AC4F-418D-AE19-62706E023703}">
                      <ahyp:hlinkClr xmlns:ahyp="http://schemas.microsoft.com/office/drawing/2018/hyperlinkcolor" val="tx"/>
                    </a:ext>
                  </a:extLst>
                </a:hlinkClick>
              </a:rPr>
              <a:t>Birds</a:t>
            </a:r>
            <a:r>
              <a:rPr lang="en-US" dirty="0">
                <a:solidFill>
                  <a:srgbClr val="BDBDBD"/>
                </a:solidFill>
              </a:rPr>
              <a:t>	 </a:t>
            </a:r>
            <a:r>
              <a:rPr lang="en-US" u="sng" dirty="0">
                <a:solidFill>
                  <a:srgbClr val="BDBDBD"/>
                </a:solidFill>
              </a:rPr>
              <a:t>Fish</a:t>
            </a:r>
            <a:r>
              <a:rPr lang="en-US" dirty="0">
                <a:solidFill>
                  <a:srgbClr val="BDBDBD"/>
                </a:solidFill>
              </a:rPr>
              <a:t> 	</a:t>
            </a:r>
            <a:r>
              <a:rPr lang="en-US" u="sng" dirty="0">
                <a:solidFill>
                  <a:srgbClr val="BDBDBD"/>
                </a:solidFill>
              </a:rPr>
              <a:t>Small Animals</a:t>
            </a:r>
          </a:p>
        </p:txBody>
      </p:sp>
      <p:sp>
        <p:nvSpPr>
          <p:cNvPr id="39" name="Title 24">
            <a:extLst>
              <a:ext uri="{FF2B5EF4-FFF2-40B4-BE49-F238E27FC236}">
                <a16:creationId xmlns:a16="http://schemas.microsoft.com/office/drawing/2014/main" id="{1B121E18-5423-4F1A-9403-893DF649F811}"/>
              </a:ext>
            </a:extLst>
          </p:cNvPr>
          <p:cNvSpPr>
            <a:spLocks noGrp="1"/>
          </p:cNvSpPr>
          <p:nvPr>
            <p:ph type="title"/>
          </p:nvPr>
        </p:nvSpPr>
        <p:spPr>
          <a:xfrm>
            <a:off x="5364055" y="94952"/>
            <a:ext cx="1686018" cy="448010"/>
          </a:xfrm>
        </p:spPr>
        <p:txBody>
          <a:bodyPr>
            <a:normAutofit/>
          </a:bodyPr>
          <a:lstStyle/>
          <a:p>
            <a:r>
              <a:rPr lang="en-US" sz="800" dirty="0">
                <a:solidFill>
                  <a:schemeClr val="bg1"/>
                </a:solidFill>
              </a:rPr>
              <a:t>Contact Us</a:t>
            </a:r>
          </a:p>
        </p:txBody>
      </p:sp>
      <p:sp>
        <p:nvSpPr>
          <p:cNvPr id="40" name="TextBox 39">
            <a:extLst>
              <a:ext uri="{FF2B5EF4-FFF2-40B4-BE49-F238E27FC236}">
                <a16:creationId xmlns:a16="http://schemas.microsoft.com/office/drawing/2014/main" id="{04E9652B-3FD3-416C-860D-63FE257A4A5C}"/>
              </a:ext>
            </a:extLst>
          </p:cNvPr>
          <p:cNvSpPr txBox="1"/>
          <p:nvPr/>
        </p:nvSpPr>
        <p:spPr>
          <a:xfrm>
            <a:off x="9667782" y="284417"/>
            <a:ext cx="2423604" cy="307777"/>
          </a:xfrm>
          <a:prstGeom prst="rect">
            <a:avLst/>
          </a:prstGeom>
          <a:noFill/>
        </p:spPr>
        <p:txBody>
          <a:bodyPr wrap="square" rtlCol="0">
            <a:spAutoFit/>
          </a:bodyPr>
          <a:lstStyle/>
          <a:p>
            <a:r>
              <a:rPr lang="en-US" sz="1400" dirty="0"/>
              <a:t>About Us | </a:t>
            </a:r>
            <a:r>
              <a:rPr lang="en-US" sz="1400" u="sng" dirty="0">
                <a:hlinkClick r:id="rId8" action="ppaction://hlinksldjump">
                  <a:extLst>
                    <a:ext uri="{A12FA001-AC4F-418D-AE19-62706E023703}">
                      <ahyp:hlinkClr xmlns:ahyp="http://schemas.microsoft.com/office/drawing/2018/hyperlinkcolor" val="tx"/>
                    </a:ext>
                  </a:extLst>
                </a:hlinkClick>
              </a:rPr>
              <a:t>Contact Us</a:t>
            </a:r>
            <a:endParaRPr lang="en-US" sz="1400" u="sng" dirty="0"/>
          </a:p>
        </p:txBody>
      </p:sp>
    </p:spTree>
    <p:extLst>
      <p:ext uri="{BB962C8B-B14F-4D97-AF65-F5344CB8AC3E}">
        <p14:creationId xmlns:p14="http://schemas.microsoft.com/office/powerpoint/2010/main" val="488472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1885</Words>
  <Application>Microsoft Office PowerPoint</Application>
  <PresentationFormat>Widescreen</PresentationFormat>
  <Paragraphs>78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Home</vt:lpstr>
      <vt:lpstr>Cats</vt:lpstr>
      <vt:lpstr>Dogs</vt:lpstr>
      <vt:lpstr>Birds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Vanmeter, Jeffrey</dc:creator>
  <cp:lastModifiedBy>Vanmeter, Jeffrey</cp:lastModifiedBy>
  <cp:revision>15</cp:revision>
  <dcterms:created xsi:type="dcterms:W3CDTF">2024-01-15T21:05:23Z</dcterms:created>
  <dcterms:modified xsi:type="dcterms:W3CDTF">2024-01-15T23:02:46Z</dcterms:modified>
</cp:coreProperties>
</file>